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Platypi Medium" panose="020B0604020202020204" charset="0"/>
      <p:regular r:id="rId20"/>
    </p:embeddedFont>
  </p:embeddedFontLst>
  <p:defaultTextStyle>
    <a:defPPr>
      <a:defRPr lang="en-C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123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931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Kubernetes avec AWS/Kops</a:t>
            </a:r>
            <a:endParaRPr lang="en-US" sz="4450" dirty="0"/>
          </a:p>
        </p:txBody>
      </p:sp>
      <p:sp>
        <p:nvSpPr>
          <p:cNvPr id="4" name="Text 1"/>
          <p:cNvSpPr/>
          <p:nvPr/>
        </p:nvSpPr>
        <p:spPr>
          <a:xfrm>
            <a:off x="6280190" y="2907030"/>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Bienvenue à cette formation complète sur Kubernetes (K8s), combinant théorie et pratique avec AWS et Kops. Cette présentation professionnelle et pédagogique vous guidera à travers tous les aspects essentiels de Kubernetes, depuis les concepts fondamentaux jusqu'à la création et gestion de clusters dans le cloud.</a:t>
            </a:r>
            <a:endParaRPr lang="en-US" sz="1750" dirty="0"/>
          </a:p>
        </p:txBody>
      </p:sp>
      <p:sp>
        <p:nvSpPr>
          <p:cNvPr id="5" name="Text 2"/>
          <p:cNvSpPr/>
          <p:nvPr/>
        </p:nvSpPr>
        <p:spPr>
          <a:xfrm>
            <a:off x="6280190" y="497669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Nous aborderons l'architecture de Kubernetes, les différentes distributions disponibles, les outils principaux, et vous apprendrez à déployer un cluster fonctionnel sur AWS à l'aide de Kops. Préparez-vous à plonger dans l'univers de l'orchestration de conteneurs!</a:t>
            </a:r>
            <a:endParaRPr lang="en-US" sz="1750" dirty="0"/>
          </a:p>
        </p:txBody>
      </p:sp>
      <p:sp>
        <p:nvSpPr>
          <p:cNvPr id="6" name="Shape 3"/>
          <p:cNvSpPr/>
          <p:nvPr/>
        </p:nvSpPr>
        <p:spPr>
          <a:xfrm>
            <a:off x="6280190" y="6700361"/>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287810" y="6707981"/>
            <a:ext cx="347663" cy="347663"/>
          </a:xfrm>
          <a:prstGeom prst="rect">
            <a:avLst/>
          </a:prstGeom>
        </p:spPr>
      </p:pic>
      <p:sp>
        <p:nvSpPr>
          <p:cNvPr id="8" name="Text 4"/>
          <p:cNvSpPr/>
          <p:nvPr/>
        </p:nvSpPr>
        <p:spPr>
          <a:xfrm>
            <a:off x="6756440" y="6683454"/>
            <a:ext cx="2187416" cy="396835"/>
          </a:xfrm>
          <a:prstGeom prst="rect">
            <a:avLst/>
          </a:prstGeom>
          <a:noFill/>
          <a:ln/>
        </p:spPr>
        <p:txBody>
          <a:bodyPr wrap="none" lIns="0" tIns="0" rIns="0" bIns="0" rtlCol="0" anchor="t"/>
          <a:lstStyle/>
          <a:p>
            <a:pPr marL="0" indent="0" algn="l">
              <a:lnSpc>
                <a:spcPts val="3100"/>
              </a:lnSpc>
              <a:buNone/>
            </a:pPr>
            <a:r>
              <a:rPr lang="en-US" sz="2200" b="1" dirty="0">
                <a:solidFill>
                  <a:srgbClr val="504C49"/>
                </a:solidFill>
                <a:latin typeface="Source Serif Pro Bold" pitchFamily="34" charset="0"/>
                <a:ea typeface="Source Serif Pro Bold" pitchFamily="34" charset="-122"/>
              </a:rPr>
              <a:t>Donald Programmeur </a:t>
            </a:r>
            <a:endParaRPr lang="en-US" sz="2200" dirty="0"/>
          </a:p>
        </p:txBody>
      </p:sp>
      <p:sp>
        <p:nvSpPr>
          <p:cNvPr id="9" name="Rectangle 8">
            <a:extLst>
              <a:ext uri="{FF2B5EF4-FFF2-40B4-BE49-F238E27FC236}">
                <a16:creationId xmlns:a16="http://schemas.microsoft.com/office/drawing/2014/main" id="{54FD636A-4D47-43B0-8349-BB0F9073DF3E}"/>
              </a:ext>
            </a:extLst>
          </p:cNvPr>
          <p:cNvSpPr/>
          <p:nvPr/>
        </p:nvSpPr>
        <p:spPr>
          <a:xfrm>
            <a:off x="12289135" y="7737231"/>
            <a:ext cx="2341266" cy="411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Donald Programmeur</a:t>
            </a:r>
            <a:endParaRPr lang="en-CM"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43620"/>
            <a:ext cx="7355443"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Introduction à Kubernetes</a:t>
            </a:r>
            <a:endParaRPr lang="en-US" sz="4450" dirty="0"/>
          </a:p>
        </p:txBody>
      </p:sp>
      <p:sp>
        <p:nvSpPr>
          <p:cNvPr id="4" name="Shape 1"/>
          <p:cNvSpPr/>
          <p:nvPr/>
        </p:nvSpPr>
        <p:spPr>
          <a:xfrm>
            <a:off x="6280190" y="2392561"/>
            <a:ext cx="510302" cy="510302"/>
          </a:xfrm>
          <a:prstGeom prst="roundRect">
            <a:avLst>
              <a:gd name="adj" fmla="val 6667"/>
            </a:avLst>
          </a:prstGeom>
          <a:solidFill>
            <a:srgbClr val="F9F7F7"/>
          </a:solidFill>
          <a:ln/>
        </p:spPr>
      </p:sp>
      <p:pic>
        <p:nvPicPr>
          <p:cNvPr id="5" name="Image 1" descr="preencoded.png"/>
          <p:cNvPicPr>
            <a:picLocks noChangeAspect="1"/>
          </p:cNvPicPr>
          <p:nvPr/>
        </p:nvPicPr>
        <p:blipFill>
          <a:blip r:embed="rId4"/>
          <a:stretch>
            <a:fillRect/>
          </a:stretch>
        </p:blipFill>
        <p:spPr>
          <a:xfrm>
            <a:off x="6365260" y="2435066"/>
            <a:ext cx="340162" cy="425291"/>
          </a:xfrm>
          <a:prstGeom prst="rect">
            <a:avLst/>
          </a:prstGeom>
        </p:spPr>
      </p:pic>
      <p:sp>
        <p:nvSpPr>
          <p:cNvPr id="6" name="Text 2"/>
          <p:cNvSpPr/>
          <p:nvPr/>
        </p:nvSpPr>
        <p:spPr>
          <a:xfrm>
            <a:off x="7017306" y="24704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Définition</a:t>
            </a:r>
            <a:endParaRPr lang="en-US" sz="2200" dirty="0"/>
          </a:p>
        </p:txBody>
      </p:sp>
      <p:sp>
        <p:nvSpPr>
          <p:cNvPr id="7" name="Text 3"/>
          <p:cNvSpPr/>
          <p:nvPr/>
        </p:nvSpPr>
        <p:spPr>
          <a:xfrm>
            <a:off x="7017306" y="2960846"/>
            <a:ext cx="2899410" cy="217741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Kubernetes est un orchestrateur open-source de conteneurs qui automatise le déploiement, le scaling et la gestion des applications conteneurisées.</a:t>
            </a:r>
            <a:endParaRPr lang="en-US" sz="1750" dirty="0"/>
          </a:p>
        </p:txBody>
      </p:sp>
      <p:sp>
        <p:nvSpPr>
          <p:cNvPr id="8" name="Shape 4"/>
          <p:cNvSpPr/>
          <p:nvPr/>
        </p:nvSpPr>
        <p:spPr>
          <a:xfrm>
            <a:off x="10200203" y="2392561"/>
            <a:ext cx="510302" cy="510302"/>
          </a:xfrm>
          <a:prstGeom prst="roundRect">
            <a:avLst>
              <a:gd name="adj" fmla="val 6667"/>
            </a:avLst>
          </a:prstGeom>
          <a:solidFill>
            <a:srgbClr val="F9F7F7"/>
          </a:solidFill>
          <a:ln/>
        </p:spPr>
      </p:sp>
      <p:pic>
        <p:nvPicPr>
          <p:cNvPr id="9" name="Image 2" descr="preencoded.png"/>
          <p:cNvPicPr>
            <a:picLocks noChangeAspect="1"/>
          </p:cNvPicPr>
          <p:nvPr/>
        </p:nvPicPr>
        <p:blipFill>
          <a:blip r:embed="rId5"/>
          <a:stretch>
            <a:fillRect/>
          </a:stretch>
        </p:blipFill>
        <p:spPr>
          <a:xfrm>
            <a:off x="10285274" y="2435066"/>
            <a:ext cx="340162" cy="425291"/>
          </a:xfrm>
          <a:prstGeom prst="rect">
            <a:avLst/>
          </a:prstGeom>
        </p:spPr>
      </p:pic>
      <p:sp>
        <p:nvSpPr>
          <p:cNvPr id="10" name="Text 5"/>
          <p:cNvSpPr/>
          <p:nvPr/>
        </p:nvSpPr>
        <p:spPr>
          <a:xfrm>
            <a:off x="10937319" y="24704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Origine du nom K8s</a:t>
            </a:r>
            <a:endParaRPr lang="en-US" sz="2200" dirty="0"/>
          </a:p>
        </p:txBody>
      </p:sp>
      <p:sp>
        <p:nvSpPr>
          <p:cNvPr id="11" name="Text 6"/>
          <p:cNvSpPr/>
          <p:nvPr/>
        </p:nvSpPr>
        <p:spPr>
          <a:xfrm>
            <a:off x="10937319" y="2960846"/>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Le surnom "K8s" vient de "K" + 8 lettres + "s", une abréviation pratique du nom complet.</a:t>
            </a:r>
            <a:endParaRPr lang="en-US" sz="1750" dirty="0"/>
          </a:p>
        </p:txBody>
      </p:sp>
      <p:sp>
        <p:nvSpPr>
          <p:cNvPr id="12" name="Shape 7"/>
          <p:cNvSpPr/>
          <p:nvPr/>
        </p:nvSpPr>
        <p:spPr>
          <a:xfrm>
            <a:off x="6280190" y="5591889"/>
            <a:ext cx="510302" cy="510302"/>
          </a:xfrm>
          <a:prstGeom prst="roundRect">
            <a:avLst>
              <a:gd name="adj" fmla="val 6667"/>
            </a:avLst>
          </a:prstGeom>
          <a:solidFill>
            <a:srgbClr val="F9F7F7"/>
          </a:solidFill>
          <a:ln/>
        </p:spPr>
      </p:sp>
      <p:pic>
        <p:nvPicPr>
          <p:cNvPr id="13" name="Image 3" descr="preencoded.png"/>
          <p:cNvPicPr>
            <a:picLocks noChangeAspect="1"/>
          </p:cNvPicPr>
          <p:nvPr/>
        </p:nvPicPr>
        <p:blipFill>
          <a:blip r:embed="rId6"/>
          <a:stretch>
            <a:fillRect/>
          </a:stretch>
        </p:blipFill>
        <p:spPr>
          <a:xfrm>
            <a:off x="6365260" y="5634395"/>
            <a:ext cx="340162" cy="425291"/>
          </a:xfrm>
          <a:prstGeom prst="rect">
            <a:avLst/>
          </a:prstGeom>
        </p:spPr>
      </p:pic>
      <p:sp>
        <p:nvSpPr>
          <p:cNvPr id="14" name="Text 8"/>
          <p:cNvSpPr/>
          <p:nvPr/>
        </p:nvSpPr>
        <p:spPr>
          <a:xfrm>
            <a:off x="7017306" y="566975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Historique</a:t>
            </a:r>
            <a:endParaRPr lang="en-US" sz="2200" dirty="0"/>
          </a:p>
        </p:txBody>
      </p:sp>
      <p:sp>
        <p:nvSpPr>
          <p:cNvPr id="15" name="Text 9"/>
          <p:cNvSpPr/>
          <p:nvPr/>
        </p:nvSpPr>
        <p:spPr>
          <a:xfrm>
            <a:off x="7017306" y="616017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Créé initialement par Google, Kubernetes est maintenant géré par la Cloud Native Computing Foundation (CNCF).</a:t>
            </a:r>
            <a:endParaRPr lang="en-US" sz="1750" dirty="0"/>
          </a:p>
        </p:txBody>
      </p:sp>
      <p:sp>
        <p:nvSpPr>
          <p:cNvPr id="16" name="Rectangle 15">
            <a:extLst>
              <a:ext uri="{FF2B5EF4-FFF2-40B4-BE49-F238E27FC236}">
                <a16:creationId xmlns:a16="http://schemas.microsoft.com/office/drawing/2014/main" id="{4E99B643-5A87-4A46-986B-63686F10E27A}"/>
              </a:ext>
            </a:extLst>
          </p:cNvPr>
          <p:cNvSpPr/>
          <p:nvPr/>
        </p:nvSpPr>
        <p:spPr>
          <a:xfrm>
            <a:off x="12289135" y="7737231"/>
            <a:ext cx="2341266" cy="411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Donald Programmeur</a:t>
            </a:r>
            <a:endParaRPr lang="en-CM"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4855" y="586383"/>
            <a:ext cx="5320784" cy="665083"/>
          </a:xfrm>
          <a:prstGeom prst="rect">
            <a:avLst/>
          </a:prstGeom>
          <a:noFill/>
          <a:ln/>
        </p:spPr>
        <p:txBody>
          <a:bodyPr wrap="none" lIns="0" tIns="0" rIns="0" bIns="0" rtlCol="0" anchor="t"/>
          <a:lstStyle/>
          <a:p>
            <a:pPr marL="0" indent="0" algn="l">
              <a:lnSpc>
                <a:spcPts val="5200"/>
              </a:lnSpc>
              <a:buNone/>
            </a:pPr>
            <a:r>
              <a:rPr lang="en-US" sz="4150" dirty="0">
                <a:solidFill>
                  <a:srgbClr val="201B18"/>
                </a:solidFill>
                <a:latin typeface="Platypi Medium" pitchFamily="34" charset="0"/>
                <a:ea typeface="Platypi Medium" pitchFamily="34" charset="-122"/>
                <a:cs typeface="Platypi Medium" pitchFamily="34" charset="-120"/>
              </a:rPr>
              <a:t>Concepts de Base</a:t>
            </a:r>
            <a:endParaRPr lang="en-US" sz="4150" dirty="0"/>
          </a:p>
        </p:txBody>
      </p:sp>
      <p:pic>
        <p:nvPicPr>
          <p:cNvPr id="3" name="Image 0" descr="preencoded.png"/>
          <p:cNvPicPr>
            <a:picLocks noChangeAspect="1"/>
          </p:cNvPicPr>
          <p:nvPr/>
        </p:nvPicPr>
        <p:blipFill>
          <a:blip r:embed="rId3"/>
          <a:stretch>
            <a:fillRect/>
          </a:stretch>
        </p:blipFill>
        <p:spPr>
          <a:xfrm>
            <a:off x="2945844" y="1677114"/>
            <a:ext cx="2168128" cy="1226106"/>
          </a:xfrm>
          <a:prstGeom prst="rect">
            <a:avLst/>
          </a:prstGeom>
        </p:spPr>
      </p:pic>
      <p:pic>
        <p:nvPicPr>
          <p:cNvPr id="4" name="Image 1" descr="preencoded.png"/>
          <p:cNvPicPr>
            <a:picLocks noChangeAspect="1"/>
          </p:cNvPicPr>
          <p:nvPr/>
        </p:nvPicPr>
        <p:blipFill>
          <a:blip r:embed="rId4"/>
          <a:stretch>
            <a:fillRect/>
          </a:stretch>
        </p:blipFill>
        <p:spPr>
          <a:xfrm>
            <a:off x="3880247" y="2255044"/>
            <a:ext cx="299204" cy="374094"/>
          </a:xfrm>
          <a:prstGeom prst="rect">
            <a:avLst/>
          </a:prstGeom>
        </p:spPr>
      </p:pic>
      <p:sp>
        <p:nvSpPr>
          <p:cNvPr id="5" name="Text 1"/>
          <p:cNvSpPr/>
          <p:nvPr/>
        </p:nvSpPr>
        <p:spPr>
          <a:xfrm>
            <a:off x="5326737" y="1889879"/>
            <a:ext cx="1767245" cy="332423"/>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Control Plane</a:t>
            </a:r>
            <a:endParaRPr lang="en-US" sz="2050" dirty="0"/>
          </a:p>
        </p:txBody>
      </p:sp>
      <p:sp>
        <p:nvSpPr>
          <p:cNvPr id="6" name="Text 2"/>
          <p:cNvSpPr/>
          <p:nvPr/>
        </p:nvSpPr>
        <p:spPr>
          <a:xfrm>
            <a:off x="5326737" y="2349937"/>
            <a:ext cx="1767245" cy="340519"/>
          </a:xfrm>
          <a:prstGeom prst="rect">
            <a:avLst/>
          </a:prstGeom>
          <a:noFill/>
          <a:ln/>
        </p:spPr>
        <p:txBody>
          <a:bodyPr wrap="non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Cerveau du cluster</a:t>
            </a:r>
            <a:endParaRPr lang="en-US" sz="1650" dirty="0"/>
          </a:p>
        </p:txBody>
      </p:sp>
      <p:sp>
        <p:nvSpPr>
          <p:cNvPr id="7" name="Shape 3"/>
          <p:cNvSpPr/>
          <p:nvPr/>
        </p:nvSpPr>
        <p:spPr>
          <a:xfrm>
            <a:off x="5167074" y="2920246"/>
            <a:ext cx="8665369" cy="11430"/>
          </a:xfrm>
          <a:prstGeom prst="roundRect">
            <a:avLst>
              <a:gd name="adj" fmla="val 279312"/>
            </a:avLst>
          </a:prstGeom>
          <a:solidFill>
            <a:srgbClr val="D8D4D4"/>
          </a:solidFill>
          <a:ln/>
        </p:spPr>
      </p:sp>
      <p:pic>
        <p:nvPicPr>
          <p:cNvPr id="8" name="Image 2" descr="preencoded.png"/>
          <p:cNvPicPr>
            <a:picLocks noChangeAspect="1"/>
          </p:cNvPicPr>
          <p:nvPr/>
        </p:nvPicPr>
        <p:blipFill>
          <a:blip r:embed="rId5"/>
          <a:stretch>
            <a:fillRect/>
          </a:stretch>
        </p:blipFill>
        <p:spPr>
          <a:xfrm>
            <a:off x="1861780" y="2956322"/>
            <a:ext cx="4336375" cy="1226106"/>
          </a:xfrm>
          <a:prstGeom prst="rect">
            <a:avLst/>
          </a:prstGeom>
        </p:spPr>
      </p:pic>
      <p:pic>
        <p:nvPicPr>
          <p:cNvPr id="9" name="Image 3" descr="preencoded.png"/>
          <p:cNvPicPr>
            <a:picLocks noChangeAspect="1"/>
          </p:cNvPicPr>
          <p:nvPr/>
        </p:nvPicPr>
        <p:blipFill>
          <a:blip r:embed="rId6"/>
          <a:stretch>
            <a:fillRect/>
          </a:stretch>
        </p:blipFill>
        <p:spPr>
          <a:xfrm>
            <a:off x="3880366" y="3382328"/>
            <a:ext cx="299204" cy="374094"/>
          </a:xfrm>
          <a:prstGeom prst="rect">
            <a:avLst/>
          </a:prstGeom>
        </p:spPr>
      </p:pic>
      <p:sp>
        <p:nvSpPr>
          <p:cNvPr id="10" name="Text 4"/>
          <p:cNvSpPr/>
          <p:nvPr/>
        </p:nvSpPr>
        <p:spPr>
          <a:xfrm>
            <a:off x="6410920" y="3169087"/>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Nœuds Workers</a:t>
            </a:r>
            <a:endParaRPr lang="en-US" sz="2050" dirty="0"/>
          </a:p>
        </p:txBody>
      </p:sp>
      <p:sp>
        <p:nvSpPr>
          <p:cNvPr id="11" name="Text 5"/>
          <p:cNvSpPr/>
          <p:nvPr/>
        </p:nvSpPr>
        <p:spPr>
          <a:xfrm>
            <a:off x="6410920" y="3629144"/>
            <a:ext cx="3919180" cy="340519"/>
          </a:xfrm>
          <a:prstGeom prst="rect">
            <a:avLst/>
          </a:prstGeom>
          <a:noFill/>
          <a:ln/>
        </p:spPr>
        <p:txBody>
          <a:bodyPr wrap="non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Machines exécutant les charges de travail</a:t>
            </a:r>
            <a:endParaRPr lang="en-US" sz="1650" dirty="0"/>
          </a:p>
        </p:txBody>
      </p:sp>
      <p:sp>
        <p:nvSpPr>
          <p:cNvPr id="12" name="Shape 6"/>
          <p:cNvSpPr/>
          <p:nvPr/>
        </p:nvSpPr>
        <p:spPr>
          <a:xfrm>
            <a:off x="6251258" y="4199453"/>
            <a:ext cx="7581186" cy="11430"/>
          </a:xfrm>
          <a:prstGeom prst="roundRect">
            <a:avLst>
              <a:gd name="adj" fmla="val 279312"/>
            </a:avLst>
          </a:prstGeom>
          <a:solidFill>
            <a:srgbClr val="D8D4D4"/>
          </a:solidFill>
          <a:ln/>
        </p:spPr>
      </p:sp>
      <p:pic>
        <p:nvPicPr>
          <p:cNvPr id="13" name="Image 4" descr="preencoded.png"/>
          <p:cNvPicPr>
            <a:picLocks noChangeAspect="1"/>
          </p:cNvPicPr>
          <p:nvPr/>
        </p:nvPicPr>
        <p:blipFill>
          <a:blip r:embed="rId7"/>
          <a:stretch>
            <a:fillRect/>
          </a:stretch>
        </p:blipFill>
        <p:spPr>
          <a:xfrm>
            <a:off x="777597" y="4235529"/>
            <a:ext cx="6504623" cy="1226106"/>
          </a:xfrm>
          <a:prstGeom prst="rect">
            <a:avLst/>
          </a:prstGeom>
        </p:spPr>
      </p:pic>
      <p:pic>
        <p:nvPicPr>
          <p:cNvPr id="14" name="Image 5" descr="preencoded.png"/>
          <p:cNvPicPr>
            <a:picLocks noChangeAspect="1"/>
          </p:cNvPicPr>
          <p:nvPr/>
        </p:nvPicPr>
        <p:blipFill>
          <a:blip r:embed="rId8"/>
          <a:stretch>
            <a:fillRect/>
          </a:stretch>
        </p:blipFill>
        <p:spPr>
          <a:xfrm>
            <a:off x="3880247" y="4661535"/>
            <a:ext cx="299204" cy="374094"/>
          </a:xfrm>
          <a:prstGeom prst="rect">
            <a:avLst/>
          </a:prstGeom>
        </p:spPr>
      </p:pic>
      <p:sp>
        <p:nvSpPr>
          <p:cNvPr id="15" name="Text 7"/>
          <p:cNvSpPr/>
          <p:nvPr/>
        </p:nvSpPr>
        <p:spPr>
          <a:xfrm>
            <a:off x="7494984" y="4448294"/>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Objets Kubernetes</a:t>
            </a:r>
            <a:endParaRPr lang="en-US" sz="2050" dirty="0"/>
          </a:p>
        </p:txBody>
      </p:sp>
      <p:sp>
        <p:nvSpPr>
          <p:cNvPr id="16" name="Text 8"/>
          <p:cNvSpPr/>
          <p:nvPr/>
        </p:nvSpPr>
        <p:spPr>
          <a:xfrm>
            <a:off x="7494984" y="4908352"/>
            <a:ext cx="3248144" cy="340519"/>
          </a:xfrm>
          <a:prstGeom prst="rect">
            <a:avLst/>
          </a:prstGeom>
          <a:noFill/>
          <a:ln/>
        </p:spPr>
        <p:txBody>
          <a:bodyPr wrap="non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Pod, Deployment, Service, Ingress</a:t>
            </a:r>
            <a:endParaRPr lang="en-US" sz="1650" dirty="0"/>
          </a:p>
        </p:txBody>
      </p:sp>
      <p:sp>
        <p:nvSpPr>
          <p:cNvPr id="17" name="Text 9"/>
          <p:cNvSpPr/>
          <p:nvPr/>
        </p:nvSpPr>
        <p:spPr>
          <a:xfrm>
            <a:off x="744855" y="5701070"/>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Un cluster Kubernetes est composé d'un ensemble de nœuds (machines) organisés avec un control plane (maître) qui gère l'orchestration et des nœuds workers qui exécutent les applications. Cette architecture distribuée permet une haute disponibilité et une scalabilité efficace.</a:t>
            </a:r>
            <a:endParaRPr lang="en-US" sz="1650" dirty="0"/>
          </a:p>
        </p:txBody>
      </p:sp>
      <p:sp>
        <p:nvSpPr>
          <p:cNvPr id="18" name="Text 10"/>
          <p:cNvSpPr/>
          <p:nvPr/>
        </p:nvSpPr>
        <p:spPr>
          <a:xfrm>
            <a:off x="744855" y="6962061"/>
            <a:ext cx="13140690" cy="681038"/>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Les objets Kubernetes sont les éléments fondamentaux qui représentent l'état souhaité du système. Le Pod est l'unité de base, tandis que les Deployments gèrent les réplicas et les mises à jour.</a:t>
            </a:r>
            <a:endParaRPr lang="en-US" sz="1650" dirty="0"/>
          </a:p>
        </p:txBody>
      </p:sp>
      <p:sp>
        <p:nvSpPr>
          <p:cNvPr id="19" name="Rectangle 18">
            <a:extLst>
              <a:ext uri="{FF2B5EF4-FFF2-40B4-BE49-F238E27FC236}">
                <a16:creationId xmlns:a16="http://schemas.microsoft.com/office/drawing/2014/main" id="{AB7D580B-C32E-41B5-8808-39ADC8FC3A53}"/>
              </a:ext>
            </a:extLst>
          </p:cNvPr>
          <p:cNvSpPr/>
          <p:nvPr/>
        </p:nvSpPr>
        <p:spPr>
          <a:xfrm>
            <a:off x="12289135" y="7737231"/>
            <a:ext cx="2341266" cy="411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Donald Programmeur</a:t>
            </a:r>
            <a:endParaRPr lang="en-CM"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8058" y="517088"/>
            <a:ext cx="5850850" cy="587693"/>
          </a:xfrm>
          <a:prstGeom prst="rect">
            <a:avLst/>
          </a:prstGeom>
          <a:noFill/>
          <a:ln/>
        </p:spPr>
        <p:txBody>
          <a:bodyPr wrap="none" lIns="0" tIns="0" rIns="0" bIns="0" rtlCol="0" anchor="t"/>
          <a:lstStyle/>
          <a:p>
            <a:pPr marL="0" indent="0" algn="l">
              <a:lnSpc>
                <a:spcPts val="4600"/>
              </a:lnSpc>
              <a:buNone/>
            </a:pPr>
            <a:r>
              <a:rPr lang="en-US" sz="3700" dirty="0">
                <a:solidFill>
                  <a:srgbClr val="201B18"/>
                </a:solidFill>
                <a:latin typeface="Platypi Medium" pitchFamily="34" charset="0"/>
                <a:ea typeface="Platypi Medium" pitchFamily="34" charset="-122"/>
                <a:cs typeface="Platypi Medium" pitchFamily="34" charset="-120"/>
              </a:rPr>
              <a:t>Kubernetes Distributions</a:t>
            </a:r>
            <a:endParaRPr lang="en-US" sz="3700" dirty="0"/>
          </a:p>
        </p:txBody>
      </p:sp>
      <p:pic>
        <p:nvPicPr>
          <p:cNvPr id="3" name="Image 0" descr="preencoded.png"/>
          <p:cNvPicPr>
            <a:picLocks noChangeAspect="1"/>
          </p:cNvPicPr>
          <p:nvPr/>
        </p:nvPicPr>
        <p:blipFill>
          <a:blip r:embed="rId3"/>
          <a:stretch>
            <a:fillRect/>
          </a:stretch>
        </p:blipFill>
        <p:spPr>
          <a:xfrm>
            <a:off x="3320891" y="3296960"/>
            <a:ext cx="7988498" cy="7988498"/>
          </a:xfrm>
          <a:prstGeom prst="rect">
            <a:avLst/>
          </a:prstGeom>
        </p:spPr>
      </p:pic>
      <p:pic>
        <p:nvPicPr>
          <p:cNvPr id="4" name="Image 1" descr="preencoded.png"/>
          <p:cNvPicPr>
            <a:picLocks noChangeAspect="1"/>
          </p:cNvPicPr>
          <p:nvPr/>
        </p:nvPicPr>
        <p:blipFill>
          <a:blip r:embed="rId4"/>
          <a:stretch>
            <a:fillRect/>
          </a:stretch>
        </p:blipFill>
        <p:spPr>
          <a:xfrm>
            <a:off x="4561999" y="5594866"/>
            <a:ext cx="317302" cy="396597"/>
          </a:xfrm>
          <a:prstGeom prst="rect">
            <a:avLst/>
          </a:prstGeom>
        </p:spPr>
      </p:pic>
      <p:pic>
        <p:nvPicPr>
          <p:cNvPr id="5" name="Image 2" descr="preencoded.png"/>
          <p:cNvPicPr>
            <a:picLocks noChangeAspect="1"/>
          </p:cNvPicPr>
          <p:nvPr/>
        </p:nvPicPr>
        <p:blipFill>
          <a:blip r:embed="rId5"/>
          <a:stretch>
            <a:fillRect/>
          </a:stretch>
        </p:blipFill>
        <p:spPr>
          <a:xfrm>
            <a:off x="3320891" y="3296960"/>
            <a:ext cx="7988498" cy="7988498"/>
          </a:xfrm>
          <a:prstGeom prst="rect">
            <a:avLst/>
          </a:prstGeom>
        </p:spPr>
      </p:pic>
      <p:pic>
        <p:nvPicPr>
          <p:cNvPr id="6" name="Image 3" descr="preencoded.png"/>
          <p:cNvPicPr>
            <a:picLocks noChangeAspect="1"/>
          </p:cNvPicPr>
          <p:nvPr/>
        </p:nvPicPr>
        <p:blipFill>
          <a:blip r:embed="rId6"/>
          <a:stretch>
            <a:fillRect/>
          </a:stretch>
        </p:blipFill>
        <p:spPr>
          <a:xfrm>
            <a:off x="7156371" y="4097060"/>
            <a:ext cx="317302" cy="396597"/>
          </a:xfrm>
          <a:prstGeom prst="rect">
            <a:avLst/>
          </a:prstGeom>
        </p:spPr>
      </p:pic>
      <p:pic>
        <p:nvPicPr>
          <p:cNvPr id="7" name="Image 4" descr="preencoded.png"/>
          <p:cNvPicPr>
            <a:picLocks noChangeAspect="1"/>
          </p:cNvPicPr>
          <p:nvPr/>
        </p:nvPicPr>
        <p:blipFill>
          <a:blip r:embed="rId7"/>
          <a:stretch>
            <a:fillRect/>
          </a:stretch>
        </p:blipFill>
        <p:spPr>
          <a:xfrm>
            <a:off x="3320891" y="3296960"/>
            <a:ext cx="7988498" cy="7988498"/>
          </a:xfrm>
          <a:prstGeom prst="rect">
            <a:avLst/>
          </a:prstGeom>
        </p:spPr>
      </p:pic>
      <p:pic>
        <p:nvPicPr>
          <p:cNvPr id="8" name="Image 5" descr="preencoded.png"/>
          <p:cNvPicPr>
            <a:picLocks noChangeAspect="1"/>
          </p:cNvPicPr>
          <p:nvPr/>
        </p:nvPicPr>
        <p:blipFill>
          <a:blip r:embed="rId8"/>
          <a:stretch>
            <a:fillRect/>
          </a:stretch>
        </p:blipFill>
        <p:spPr>
          <a:xfrm>
            <a:off x="9750623" y="5594866"/>
            <a:ext cx="317302" cy="396597"/>
          </a:xfrm>
          <a:prstGeom prst="rect">
            <a:avLst/>
          </a:prstGeom>
        </p:spPr>
      </p:pic>
      <p:sp>
        <p:nvSpPr>
          <p:cNvPr id="9" name="Text 1"/>
          <p:cNvSpPr/>
          <p:nvPr/>
        </p:nvSpPr>
        <p:spPr>
          <a:xfrm>
            <a:off x="658058" y="7502604"/>
            <a:ext cx="13314283" cy="601504"/>
          </a:xfrm>
          <a:prstGeom prst="rect">
            <a:avLst/>
          </a:prstGeom>
          <a:noFill/>
          <a:ln/>
        </p:spPr>
        <p:txBody>
          <a:bodyPr wrap="square" lIns="0" tIns="0" rIns="0" bIns="0" rtlCol="0" anchor="t"/>
          <a:lstStyle/>
          <a:p>
            <a:pPr marL="0" indent="0" algn="l">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Une distribution Kubernetes est une version pré-packagée avec des outils intégrés, contrairement à la version "vanilla" qui nécessite une configuration manuelle. Chaque distribution offre des avantages spécifiques selon le contexte d'utilisation.</a:t>
            </a:r>
            <a:endParaRPr lang="en-US" sz="1450" dirty="0"/>
          </a:p>
        </p:txBody>
      </p:sp>
      <p:sp>
        <p:nvSpPr>
          <p:cNvPr id="10" name="Text 2"/>
          <p:cNvSpPr/>
          <p:nvPr/>
        </p:nvSpPr>
        <p:spPr>
          <a:xfrm>
            <a:off x="2137529" y="2679025"/>
            <a:ext cx="1291114" cy="293727"/>
          </a:xfrm>
          <a:prstGeom prst="rect">
            <a:avLst/>
          </a:prstGeom>
          <a:noFill/>
          <a:ln/>
        </p:spPr>
        <p:txBody>
          <a:bodyPr wrap="none" lIns="0" tIns="0" rIns="0" bIns="0" rtlCol="0" anchor="t"/>
          <a:lstStyle/>
          <a:p>
            <a:pPr marL="0" indent="0" algn="ctr">
              <a:lnSpc>
                <a:spcPts val="2300"/>
              </a:lnSpc>
              <a:buNone/>
            </a:pPr>
            <a:r>
              <a:rPr lang="en-US" sz="1850" dirty="0">
                <a:solidFill>
                  <a:srgbClr val="201B18"/>
                </a:solidFill>
                <a:latin typeface="Platypi Medium" pitchFamily="34" charset="0"/>
                <a:ea typeface="Platypi Medium" pitchFamily="34" charset="-122"/>
                <a:cs typeface="Platypi Medium" pitchFamily="34" charset="-120"/>
              </a:rPr>
              <a:t>Cloud</a:t>
            </a:r>
            <a:endParaRPr lang="en-US" sz="1850" dirty="0"/>
          </a:p>
        </p:txBody>
      </p:sp>
      <p:sp>
        <p:nvSpPr>
          <p:cNvPr id="11" name="Text 3"/>
          <p:cNvSpPr/>
          <p:nvPr/>
        </p:nvSpPr>
        <p:spPr>
          <a:xfrm>
            <a:off x="2137529" y="3085505"/>
            <a:ext cx="1291114"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AWS EKS</a:t>
            </a:r>
            <a:endParaRPr lang="en-US" sz="1450" dirty="0"/>
          </a:p>
        </p:txBody>
      </p:sp>
      <p:sp>
        <p:nvSpPr>
          <p:cNvPr id="12" name="Text 4"/>
          <p:cNvSpPr/>
          <p:nvPr/>
        </p:nvSpPr>
        <p:spPr>
          <a:xfrm>
            <a:off x="2137529" y="3451979"/>
            <a:ext cx="1291114"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Azure AKS</a:t>
            </a:r>
            <a:endParaRPr lang="en-US" sz="1450" dirty="0"/>
          </a:p>
        </p:txBody>
      </p:sp>
      <p:sp>
        <p:nvSpPr>
          <p:cNvPr id="13" name="Text 5"/>
          <p:cNvSpPr/>
          <p:nvPr/>
        </p:nvSpPr>
        <p:spPr>
          <a:xfrm>
            <a:off x="2137529" y="3818453"/>
            <a:ext cx="1291114"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Google GKE</a:t>
            </a:r>
            <a:endParaRPr lang="en-US" sz="1450" dirty="0"/>
          </a:p>
        </p:txBody>
      </p:sp>
      <p:sp>
        <p:nvSpPr>
          <p:cNvPr id="14" name="Text 6"/>
          <p:cNvSpPr/>
          <p:nvPr/>
        </p:nvSpPr>
        <p:spPr>
          <a:xfrm>
            <a:off x="6401514" y="1480780"/>
            <a:ext cx="1827371" cy="293727"/>
          </a:xfrm>
          <a:prstGeom prst="rect">
            <a:avLst/>
          </a:prstGeom>
          <a:noFill/>
          <a:ln/>
        </p:spPr>
        <p:txBody>
          <a:bodyPr wrap="none" lIns="0" tIns="0" rIns="0" bIns="0" rtlCol="0" anchor="t"/>
          <a:lstStyle/>
          <a:p>
            <a:pPr marL="0" indent="0" algn="ctr">
              <a:lnSpc>
                <a:spcPts val="2300"/>
              </a:lnSpc>
              <a:buNone/>
            </a:pPr>
            <a:r>
              <a:rPr lang="en-US" sz="1850" dirty="0">
                <a:solidFill>
                  <a:srgbClr val="201B18"/>
                </a:solidFill>
                <a:latin typeface="Platypi Medium" pitchFamily="34" charset="0"/>
                <a:ea typeface="Platypi Medium" pitchFamily="34" charset="-122"/>
                <a:cs typeface="Platypi Medium" pitchFamily="34" charset="-120"/>
              </a:rPr>
              <a:t>Légères/Locales</a:t>
            </a:r>
            <a:endParaRPr lang="en-US" sz="1850" dirty="0"/>
          </a:p>
        </p:txBody>
      </p:sp>
      <p:sp>
        <p:nvSpPr>
          <p:cNvPr id="15" name="Text 7"/>
          <p:cNvSpPr/>
          <p:nvPr/>
        </p:nvSpPr>
        <p:spPr>
          <a:xfrm>
            <a:off x="6401514" y="1887260"/>
            <a:ext cx="1827371"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Minikube</a:t>
            </a:r>
            <a:endParaRPr lang="en-US" sz="1450" dirty="0"/>
          </a:p>
        </p:txBody>
      </p:sp>
      <p:sp>
        <p:nvSpPr>
          <p:cNvPr id="16" name="Text 8"/>
          <p:cNvSpPr/>
          <p:nvPr/>
        </p:nvSpPr>
        <p:spPr>
          <a:xfrm>
            <a:off x="6401514" y="2253734"/>
            <a:ext cx="1827371"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K3s</a:t>
            </a:r>
            <a:endParaRPr lang="en-US" sz="1450" dirty="0"/>
          </a:p>
        </p:txBody>
      </p:sp>
      <p:sp>
        <p:nvSpPr>
          <p:cNvPr id="17" name="Text 9"/>
          <p:cNvSpPr/>
          <p:nvPr/>
        </p:nvSpPr>
        <p:spPr>
          <a:xfrm>
            <a:off x="6401514" y="2620208"/>
            <a:ext cx="1827371"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MicroK8s</a:t>
            </a:r>
            <a:endParaRPr lang="en-US" sz="1450" dirty="0"/>
          </a:p>
        </p:txBody>
      </p:sp>
      <p:sp>
        <p:nvSpPr>
          <p:cNvPr id="18" name="Text 10"/>
          <p:cNvSpPr/>
          <p:nvPr/>
        </p:nvSpPr>
        <p:spPr>
          <a:xfrm>
            <a:off x="11073408" y="2679025"/>
            <a:ext cx="1547813" cy="293727"/>
          </a:xfrm>
          <a:prstGeom prst="rect">
            <a:avLst/>
          </a:prstGeom>
          <a:noFill/>
          <a:ln/>
        </p:spPr>
        <p:txBody>
          <a:bodyPr wrap="none" lIns="0" tIns="0" rIns="0" bIns="0" rtlCol="0" anchor="t"/>
          <a:lstStyle/>
          <a:p>
            <a:pPr marL="0" indent="0" algn="ctr">
              <a:lnSpc>
                <a:spcPts val="2300"/>
              </a:lnSpc>
              <a:buNone/>
            </a:pPr>
            <a:r>
              <a:rPr lang="en-US" sz="1850" dirty="0">
                <a:solidFill>
                  <a:srgbClr val="201B18"/>
                </a:solidFill>
                <a:latin typeface="Platypi Medium" pitchFamily="34" charset="0"/>
                <a:ea typeface="Platypi Medium" pitchFamily="34" charset="-122"/>
                <a:cs typeface="Platypi Medium" pitchFamily="34" charset="-120"/>
              </a:rPr>
              <a:t>Entreprise</a:t>
            </a:r>
            <a:endParaRPr lang="en-US" sz="1850" dirty="0"/>
          </a:p>
        </p:txBody>
      </p:sp>
      <p:sp>
        <p:nvSpPr>
          <p:cNvPr id="19" name="Text 11"/>
          <p:cNvSpPr/>
          <p:nvPr/>
        </p:nvSpPr>
        <p:spPr>
          <a:xfrm>
            <a:off x="11073408" y="3085505"/>
            <a:ext cx="1547813"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OpenShift</a:t>
            </a:r>
            <a:endParaRPr lang="en-US" sz="1450" dirty="0"/>
          </a:p>
        </p:txBody>
      </p:sp>
      <p:sp>
        <p:nvSpPr>
          <p:cNvPr id="20" name="Text 12"/>
          <p:cNvSpPr/>
          <p:nvPr/>
        </p:nvSpPr>
        <p:spPr>
          <a:xfrm>
            <a:off x="11073408" y="3451979"/>
            <a:ext cx="1547813"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Rancher</a:t>
            </a:r>
            <a:endParaRPr lang="en-US" sz="1450" dirty="0"/>
          </a:p>
        </p:txBody>
      </p:sp>
      <p:sp>
        <p:nvSpPr>
          <p:cNvPr id="21" name="Text 13"/>
          <p:cNvSpPr/>
          <p:nvPr/>
        </p:nvSpPr>
        <p:spPr>
          <a:xfrm>
            <a:off x="11073408" y="3818453"/>
            <a:ext cx="1547813" cy="300752"/>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504C49"/>
                </a:solidFill>
                <a:latin typeface="Source Serif Pro" pitchFamily="34" charset="0"/>
                <a:ea typeface="Source Serif Pro" pitchFamily="34" charset="-122"/>
                <a:cs typeface="Source Serif Pro" pitchFamily="34" charset="-120"/>
              </a:rPr>
              <a:t>VMware Tanzu</a:t>
            </a:r>
            <a:endParaRPr lang="en-US" sz="1450" dirty="0"/>
          </a:p>
        </p:txBody>
      </p:sp>
      <p:sp>
        <p:nvSpPr>
          <p:cNvPr id="22" name="Rectangle 21">
            <a:extLst>
              <a:ext uri="{FF2B5EF4-FFF2-40B4-BE49-F238E27FC236}">
                <a16:creationId xmlns:a16="http://schemas.microsoft.com/office/drawing/2014/main" id="{2B1E3D61-93BA-4695-A855-E69AFAA76BD8}"/>
              </a:ext>
            </a:extLst>
          </p:cNvPr>
          <p:cNvSpPr/>
          <p:nvPr/>
        </p:nvSpPr>
        <p:spPr>
          <a:xfrm>
            <a:off x="12289135" y="7757327"/>
            <a:ext cx="2341266"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Donald Programmeur</a:t>
            </a:r>
            <a:endParaRPr lang="en-CM"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7377"/>
          </a:xfrm>
          <a:prstGeom prst="rect">
            <a:avLst/>
          </a:prstGeom>
        </p:spPr>
      </p:pic>
      <p:sp>
        <p:nvSpPr>
          <p:cNvPr id="3" name="Text 0"/>
          <p:cNvSpPr/>
          <p:nvPr/>
        </p:nvSpPr>
        <p:spPr>
          <a:xfrm>
            <a:off x="791647" y="3449360"/>
            <a:ext cx="5654873" cy="706874"/>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Outils Principaux</a:t>
            </a:r>
            <a:endParaRPr lang="en-US" sz="4450" dirty="0"/>
          </a:p>
        </p:txBody>
      </p:sp>
      <p:sp>
        <p:nvSpPr>
          <p:cNvPr id="4" name="Shape 1"/>
          <p:cNvSpPr/>
          <p:nvPr/>
        </p:nvSpPr>
        <p:spPr>
          <a:xfrm>
            <a:off x="791647" y="4495443"/>
            <a:ext cx="4198263" cy="3112889"/>
          </a:xfrm>
          <a:prstGeom prst="roundRect">
            <a:avLst>
              <a:gd name="adj" fmla="val 1090"/>
            </a:avLst>
          </a:prstGeom>
          <a:solidFill>
            <a:srgbClr val="F9F7F7"/>
          </a:solidFill>
          <a:ln/>
        </p:spPr>
      </p:sp>
      <p:sp>
        <p:nvSpPr>
          <p:cNvPr id="5" name="Text 2"/>
          <p:cNvSpPr/>
          <p:nvPr/>
        </p:nvSpPr>
        <p:spPr>
          <a:xfrm>
            <a:off x="1017746" y="4721542"/>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kubectl</a:t>
            </a:r>
            <a:endParaRPr lang="en-US" sz="2200" dirty="0"/>
          </a:p>
        </p:txBody>
      </p:sp>
      <p:sp>
        <p:nvSpPr>
          <p:cNvPr id="6" name="Text 3"/>
          <p:cNvSpPr/>
          <p:nvPr/>
        </p:nvSpPr>
        <p:spPr>
          <a:xfrm>
            <a:off x="1017746" y="5210532"/>
            <a:ext cx="3746063" cy="2171700"/>
          </a:xfrm>
          <a:prstGeom prst="rect">
            <a:avLst/>
          </a:prstGeom>
          <a:noFill/>
          <a:ln/>
        </p:spPr>
        <p:txBody>
          <a:bodyPr wrap="square" lIns="0" tIns="0" rIns="0" bIns="0" rtlCol="0" anchor="t"/>
          <a:lstStyle/>
          <a:p>
            <a:pPr marL="0" indent="0" algn="l">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Interface en ligne de commande pour interagir avec le cluster Kubernetes. Permet de déployer des applications, inspecter les ressources et gérer tous les aspects du cluster.</a:t>
            </a:r>
            <a:endParaRPr lang="en-US" sz="1750" dirty="0"/>
          </a:p>
        </p:txBody>
      </p:sp>
      <p:sp>
        <p:nvSpPr>
          <p:cNvPr id="7" name="Shape 4"/>
          <p:cNvSpPr/>
          <p:nvPr/>
        </p:nvSpPr>
        <p:spPr>
          <a:xfrm>
            <a:off x="5216009" y="4495443"/>
            <a:ext cx="4198263" cy="3112889"/>
          </a:xfrm>
          <a:prstGeom prst="roundRect">
            <a:avLst>
              <a:gd name="adj" fmla="val 1090"/>
            </a:avLst>
          </a:prstGeom>
          <a:solidFill>
            <a:srgbClr val="F9F7F7"/>
          </a:solidFill>
          <a:ln/>
        </p:spPr>
      </p:sp>
      <p:sp>
        <p:nvSpPr>
          <p:cNvPr id="8" name="Text 5"/>
          <p:cNvSpPr/>
          <p:nvPr/>
        </p:nvSpPr>
        <p:spPr>
          <a:xfrm>
            <a:off x="5442109" y="4721542"/>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Minikube</a:t>
            </a:r>
            <a:endParaRPr lang="en-US" sz="2200" dirty="0"/>
          </a:p>
        </p:txBody>
      </p:sp>
      <p:sp>
        <p:nvSpPr>
          <p:cNvPr id="9" name="Text 6"/>
          <p:cNvSpPr/>
          <p:nvPr/>
        </p:nvSpPr>
        <p:spPr>
          <a:xfrm>
            <a:off x="5442109" y="5210532"/>
            <a:ext cx="3746063" cy="1809750"/>
          </a:xfrm>
          <a:prstGeom prst="rect">
            <a:avLst/>
          </a:prstGeom>
          <a:noFill/>
          <a:ln/>
        </p:spPr>
        <p:txBody>
          <a:bodyPr wrap="square" lIns="0" tIns="0" rIns="0" bIns="0" rtlCol="0" anchor="t"/>
          <a:lstStyle/>
          <a:p>
            <a:pPr marL="0" indent="0" algn="l">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Solution légère pour exécuter un cluster Kubernetes sur une machine locale. Idéal pour le développement et l'apprentissage sans nécessiter de ressources cloud.</a:t>
            </a:r>
            <a:endParaRPr lang="en-US" sz="1750" dirty="0"/>
          </a:p>
        </p:txBody>
      </p:sp>
      <p:sp>
        <p:nvSpPr>
          <p:cNvPr id="10" name="Shape 7"/>
          <p:cNvSpPr/>
          <p:nvPr/>
        </p:nvSpPr>
        <p:spPr>
          <a:xfrm>
            <a:off x="9640372" y="4495443"/>
            <a:ext cx="4198263" cy="3112889"/>
          </a:xfrm>
          <a:prstGeom prst="roundRect">
            <a:avLst>
              <a:gd name="adj" fmla="val 1090"/>
            </a:avLst>
          </a:prstGeom>
          <a:solidFill>
            <a:srgbClr val="F9F7F7"/>
          </a:solidFill>
          <a:ln/>
        </p:spPr>
      </p:sp>
      <p:sp>
        <p:nvSpPr>
          <p:cNvPr id="11" name="Text 8"/>
          <p:cNvSpPr/>
          <p:nvPr/>
        </p:nvSpPr>
        <p:spPr>
          <a:xfrm>
            <a:off x="9866471" y="4721542"/>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Kops</a:t>
            </a:r>
            <a:endParaRPr lang="en-US" sz="2200" dirty="0"/>
          </a:p>
        </p:txBody>
      </p:sp>
      <p:sp>
        <p:nvSpPr>
          <p:cNvPr id="12" name="Text 9"/>
          <p:cNvSpPr/>
          <p:nvPr/>
        </p:nvSpPr>
        <p:spPr>
          <a:xfrm>
            <a:off x="9866471" y="5210532"/>
            <a:ext cx="3746063" cy="2171700"/>
          </a:xfrm>
          <a:prstGeom prst="rect">
            <a:avLst/>
          </a:prstGeom>
          <a:noFill/>
          <a:ln/>
        </p:spPr>
        <p:txBody>
          <a:bodyPr wrap="square" lIns="0" tIns="0" rIns="0" bIns="0" rtlCol="0" anchor="t"/>
          <a:lstStyle/>
          <a:p>
            <a:pPr marL="0" indent="0" algn="l">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Kubernetes Operations (Kops) est un outil pour créer, mettre à jour et maintenir des clusters Kubernetes hautement disponibles sur AWS. Offre une grande flexibilité de configuration.</a:t>
            </a:r>
            <a:endParaRPr lang="en-US" sz="1750" dirty="0"/>
          </a:p>
        </p:txBody>
      </p:sp>
      <p:sp>
        <p:nvSpPr>
          <p:cNvPr id="13" name="Rectangle 12">
            <a:extLst>
              <a:ext uri="{FF2B5EF4-FFF2-40B4-BE49-F238E27FC236}">
                <a16:creationId xmlns:a16="http://schemas.microsoft.com/office/drawing/2014/main" id="{3547B9C3-EA63-4D51-A360-3C6C7846A727}"/>
              </a:ext>
            </a:extLst>
          </p:cNvPr>
          <p:cNvSpPr/>
          <p:nvPr/>
        </p:nvSpPr>
        <p:spPr>
          <a:xfrm>
            <a:off x="12289135" y="7737231"/>
            <a:ext cx="2341266" cy="411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Donald Programmeur</a:t>
            </a:r>
            <a:endParaRPr lang="en-CM"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3662" y="681038"/>
            <a:ext cx="12111395" cy="646152"/>
          </a:xfrm>
          <a:prstGeom prst="rect">
            <a:avLst/>
          </a:prstGeom>
          <a:noFill/>
          <a:ln/>
        </p:spPr>
        <p:txBody>
          <a:bodyPr wrap="none" lIns="0" tIns="0" rIns="0" bIns="0" rtlCol="0" anchor="t"/>
          <a:lstStyle/>
          <a:p>
            <a:pPr marL="0" indent="0" algn="l">
              <a:lnSpc>
                <a:spcPts val="5050"/>
              </a:lnSpc>
              <a:buNone/>
            </a:pPr>
            <a:r>
              <a:rPr lang="en-US" sz="4050" dirty="0">
                <a:solidFill>
                  <a:srgbClr val="201B18"/>
                </a:solidFill>
                <a:latin typeface="Platypi Medium" pitchFamily="34" charset="0"/>
                <a:ea typeface="Platypi Medium" pitchFamily="34" charset="-122"/>
                <a:cs typeface="Platypi Medium" pitchFamily="34" charset="-120"/>
              </a:rPr>
              <a:t>Créer un Cluster Kubernetes sur AWS avec Kops</a:t>
            </a:r>
            <a:endParaRPr lang="en-US" sz="4050" dirty="0"/>
          </a:p>
        </p:txBody>
      </p:sp>
      <p:sp>
        <p:nvSpPr>
          <p:cNvPr id="3" name="Shape 1"/>
          <p:cNvSpPr/>
          <p:nvPr/>
        </p:nvSpPr>
        <p:spPr>
          <a:xfrm>
            <a:off x="723662" y="2361009"/>
            <a:ext cx="4187547" cy="206693"/>
          </a:xfrm>
          <a:prstGeom prst="roundRect">
            <a:avLst>
              <a:gd name="adj" fmla="val 15007"/>
            </a:avLst>
          </a:prstGeom>
          <a:solidFill>
            <a:srgbClr val="F9F7F7"/>
          </a:solidFill>
          <a:ln/>
        </p:spPr>
      </p:sp>
      <p:sp>
        <p:nvSpPr>
          <p:cNvPr id="4" name="Text 2"/>
          <p:cNvSpPr/>
          <p:nvPr/>
        </p:nvSpPr>
        <p:spPr>
          <a:xfrm>
            <a:off x="723662" y="2877860"/>
            <a:ext cx="3973473" cy="323017"/>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Créer un bucket S3 (state store)</a:t>
            </a:r>
            <a:endParaRPr lang="en-US" sz="2000" dirty="0"/>
          </a:p>
        </p:txBody>
      </p:sp>
      <p:sp>
        <p:nvSpPr>
          <p:cNvPr id="5" name="Text 3"/>
          <p:cNvSpPr/>
          <p:nvPr/>
        </p:nvSpPr>
        <p:spPr>
          <a:xfrm>
            <a:off x="723662" y="3324939"/>
            <a:ext cx="4187547" cy="661749"/>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Exécutez les commandes pour créer et configurer le stockage d'état:</a:t>
            </a:r>
            <a:endParaRPr lang="en-US" sz="1600" dirty="0"/>
          </a:p>
        </p:txBody>
      </p:sp>
      <p:sp>
        <p:nvSpPr>
          <p:cNvPr id="6" name="Shape 4"/>
          <p:cNvSpPr/>
          <p:nvPr/>
        </p:nvSpPr>
        <p:spPr>
          <a:xfrm>
            <a:off x="723662" y="4219218"/>
            <a:ext cx="4187547" cy="2295287"/>
          </a:xfrm>
          <a:prstGeom prst="roundRect">
            <a:avLst>
              <a:gd name="adj" fmla="val 1351"/>
            </a:avLst>
          </a:prstGeom>
          <a:solidFill>
            <a:srgbClr val="F3E3D8"/>
          </a:solidFill>
          <a:ln/>
        </p:spPr>
      </p:sp>
      <p:sp>
        <p:nvSpPr>
          <p:cNvPr id="7" name="Shape 5"/>
          <p:cNvSpPr/>
          <p:nvPr/>
        </p:nvSpPr>
        <p:spPr>
          <a:xfrm>
            <a:off x="713423" y="4219218"/>
            <a:ext cx="4208026" cy="2295287"/>
          </a:xfrm>
          <a:prstGeom prst="roundRect">
            <a:avLst>
              <a:gd name="adj" fmla="val 1351"/>
            </a:avLst>
          </a:prstGeom>
          <a:solidFill>
            <a:srgbClr val="F3E3D8"/>
          </a:solidFill>
          <a:ln/>
        </p:spPr>
      </p:sp>
      <p:sp>
        <p:nvSpPr>
          <p:cNvPr id="8" name="Text 6"/>
          <p:cNvSpPr/>
          <p:nvPr/>
        </p:nvSpPr>
        <p:spPr>
          <a:xfrm>
            <a:off x="920115" y="4374237"/>
            <a:ext cx="3794641" cy="1985248"/>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aws s3api create-bucket --bucket my-kops-state-store --region us-east-1</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aws s3api put-bucket-versioning --bucket my-kops-state-store --versioning-configuration Status=Enabled</a:t>
            </a:r>
            <a:endParaRPr lang="en-US" sz="1600" dirty="0"/>
          </a:p>
        </p:txBody>
      </p:sp>
      <p:sp>
        <p:nvSpPr>
          <p:cNvPr id="9" name="Shape 7"/>
          <p:cNvSpPr/>
          <p:nvPr/>
        </p:nvSpPr>
        <p:spPr>
          <a:xfrm>
            <a:off x="5221367" y="2050852"/>
            <a:ext cx="4187547" cy="206693"/>
          </a:xfrm>
          <a:prstGeom prst="roundRect">
            <a:avLst>
              <a:gd name="adj" fmla="val 15007"/>
            </a:avLst>
          </a:prstGeom>
          <a:solidFill>
            <a:srgbClr val="F9F7F7"/>
          </a:solidFill>
          <a:ln/>
        </p:spPr>
      </p:sp>
      <p:sp>
        <p:nvSpPr>
          <p:cNvPr id="10" name="Text 8"/>
          <p:cNvSpPr/>
          <p:nvPr/>
        </p:nvSpPr>
        <p:spPr>
          <a:xfrm>
            <a:off x="5221367" y="2567702"/>
            <a:ext cx="4187547" cy="646033"/>
          </a:xfrm>
          <a:prstGeom prst="rect">
            <a:avLst/>
          </a:prstGeom>
          <a:noFill/>
          <a:ln/>
        </p:spPr>
        <p:txBody>
          <a:bodyPr wrap="squar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Définir la variable d'environnement</a:t>
            </a:r>
            <a:endParaRPr lang="en-US" sz="2000" dirty="0"/>
          </a:p>
        </p:txBody>
      </p:sp>
      <p:sp>
        <p:nvSpPr>
          <p:cNvPr id="11" name="Text 9"/>
          <p:cNvSpPr/>
          <p:nvPr/>
        </p:nvSpPr>
        <p:spPr>
          <a:xfrm>
            <a:off x="5221367" y="3337798"/>
            <a:ext cx="4187547" cy="330875"/>
          </a:xfrm>
          <a:prstGeom prst="rect">
            <a:avLst/>
          </a:prstGeom>
          <a:noFill/>
          <a:ln/>
        </p:spPr>
        <p:txBody>
          <a:bodyPr wrap="non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Configurez l'emplacement du state store:</a:t>
            </a:r>
            <a:endParaRPr lang="en-US" sz="1600" dirty="0"/>
          </a:p>
        </p:txBody>
      </p:sp>
      <p:sp>
        <p:nvSpPr>
          <p:cNvPr id="12" name="Shape 10"/>
          <p:cNvSpPr/>
          <p:nvPr/>
        </p:nvSpPr>
        <p:spPr>
          <a:xfrm>
            <a:off x="5221367" y="3901202"/>
            <a:ext cx="4187547" cy="971788"/>
          </a:xfrm>
          <a:prstGeom prst="roundRect">
            <a:avLst>
              <a:gd name="adj" fmla="val 3192"/>
            </a:avLst>
          </a:prstGeom>
          <a:solidFill>
            <a:srgbClr val="F3E3D8"/>
          </a:solidFill>
          <a:ln/>
        </p:spPr>
      </p:sp>
      <p:sp>
        <p:nvSpPr>
          <p:cNvPr id="13" name="Shape 11"/>
          <p:cNvSpPr/>
          <p:nvPr/>
        </p:nvSpPr>
        <p:spPr>
          <a:xfrm>
            <a:off x="5211128" y="3901202"/>
            <a:ext cx="4208026" cy="971788"/>
          </a:xfrm>
          <a:prstGeom prst="roundRect">
            <a:avLst>
              <a:gd name="adj" fmla="val 3192"/>
            </a:avLst>
          </a:prstGeom>
          <a:solidFill>
            <a:srgbClr val="F3E3D8"/>
          </a:solidFill>
          <a:ln/>
        </p:spPr>
      </p:sp>
      <p:sp>
        <p:nvSpPr>
          <p:cNvPr id="14" name="Text 12"/>
          <p:cNvSpPr/>
          <p:nvPr/>
        </p:nvSpPr>
        <p:spPr>
          <a:xfrm>
            <a:off x="5417820" y="4056221"/>
            <a:ext cx="3794641" cy="661749"/>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export KOPS_STATE_STORE=s3://my-kops-state-store</a:t>
            </a:r>
            <a:endParaRPr lang="en-US" sz="1600" dirty="0"/>
          </a:p>
        </p:txBody>
      </p:sp>
      <p:sp>
        <p:nvSpPr>
          <p:cNvPr id="15" name="Shape 13"/>
          <p:cNvSpPr/>
          <p:nvPr/>
        </p:nvSpPr>
        <p:spPr>
          <a:xfrm>
            <a:off x="9719072" y="1740694"/>
            <a:ext cx="4187547" cy="206693"/>
          </a:xfrm>
          <a:prstGeom prst="roundRect">
            <a:avLst>
              <a:gd name="adj" fmla="val 15007"/>
            </a:avLst>
          </a:prstGeom>
          <a:solidFill>
            <a:srgbClr val="F9F7F7"/>
          </a:solidFill>
          <a:ln/>
        </p:spPr>
      </p:sp>
      <p:sp>
        <p:nvSpPr>
          <p:cNvPr id="16" name="Text 14"/>
          <p:cNvSpPr/>
          <p:nvPr/>
        </p:nvSpPr>
        <p:spPr>
          <a:xfrm>
            <a:off x="9719072" y="2257544"/>
            <a:ext cx="3166586" cy="323017"/>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Créer et valider le cluster</a:t>
            </a:r>
            <a:endParaRPr lang="en-US" sz="2000" dirty="0"/>
          </a:p>
        </p:txBody>
      </p:sp>
      <p:sp>
        <p:nvSpPr>
          <p:cNvPr id="17" name="Text 15"/>
          <p:cNvSpPr/>
          <p:nvPr/>
        </p:nvSpPr>
        <p:spPr>
          <a:xfrm>
            <a:off x="9719072" y="2704624"/>
            <a:ext cx="4187547" cy="661749"/>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Créez le cluster et vérifiez son fonctionnement:</a:t>
            </a:r>
            <a:endParaRPr lang="en-US" sz="1600" dirty="0"/>
          </a:p>
        </p:txBody>
      </p:sp>
      <p:sp>
        <p:nvSpPr>
          <p:cNvPr id="18" name="Shape 16"/>
          <p:cNvSpPr/>
          <p:nvPr/>
        </p:nvSpPr>
        <p:spPr>
          <a:xfrm>
            <a:off x="9719072" y="3598902"/>
            <a:ext cx="4187547" cy="3949660"/>
          </a:xfrm>
          <a:prstGeom prst="roundRect">
            <a:avLst>
              <a:gd name="adj" fmla="val 785"/>
            </a:avLst>
          </a:prstGeom>
          <a:solidFill>
            <a:srgbClr val="F3E3D8"/>
          </a:solidFill>
          <a:ln/>
        </p:spPr>
      </p:sp>
      <p:sp>
        <p:nvSpPr>
          <p:cNvPr id="19" name="Shape 17"/>
          <p:cNvSpPr/>
          <p:nvPr/>
        </p:nvSpPr>
        <p:spPr>
          <a:xfrm>
            <a:off x="9708833" y="3598902"/>
            <a:ext cx="4208026" cy="3949660"/>
          </a:xfrm>
          <a:prstGeom prst="roundRect">
            <a:avLst>
              <a:gd name="adj" fmla="val 785"/>
            </a:avLst>
          </a:prstGeom>
          <a:solidFill>
            <a:srgbClr val="F3E3D8"/>
          </a:solidFill>
          <a:ln/>
        </p:spPr>
      </p:sp>
      <p:sp>
        <p:nvSpPr>
          <p:cNvPr id="20" name="Text 18"/>
          <p:cNvSpPr/>
          <p:nvPr/>
        </p:nvSpPr>
        <p:spPr>
          <a:xfrm>
            <a:off x="9915525" y="3753922"/>
            <a:ext cx="3794641" cy="3639622"/>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kops create cluster \</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--name=mycluster.k8s.local \</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--zones=us-east-1a \</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--node-count=2 \</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--node-size=t3.medium \</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--master-size=t3.medium \</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--dns=none</a:t>
            </a:r>
            <a:endParaRPr lang="en-US" sz="1600" dirty="0"/>
          </a:p>
          <a:p>
            <a:pPr marL="0" indent="0" algn="l">
              <a:lnSpc>
                <a:spcPts val="2600"/>
              </a:lnSpc>
              <a:buNone/>
            </a:pP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kops update cluster mycluster.k8s.local --yes</a:t>
            </a:r>
            <a:endParaRPr lang="en-US" sz="1600" dirty="0"/>
          </a:p>
          <a:p>
            <a:pPr marL="0" indent="0" algn="l">
              <a:lnSpc>
                <a:spcPts val="2600"/>
              </a:lnSpc>
              <a:buNone/>
            </a:pPr>
            <a:r>
              <a:rPr lang="en-US" sz="1600" dirty="0">
                <a:solidFill>
                  <a:srgbClr val="504C49"/>
                </a:solidFill>
                <a:highlight>
                  <a:srgbClr val="F3E3D8"/>
                </a:highlight>
                <a:latin typeface="Consolas" pitchFamily="34" charset="0"/>
                <a:ea typeface="Consolas" pitchFamily="34" charset="-122"/>
                <a:cs typeface="Consolas" pitchFamily="34" charset="-120"/>
              </a:rPr>
              <a:t>kops validate cluster</a:t>
            </a:r>
            <a:endParaRPr lang="en-US" sz="1600" dirty="0"/>
          </a:p>
        </p:txBody>
      </p:sp>
      <p:sp>
        <p:nvSpPr>
          <p:cNvPr id="21" name="Rectangle 20">
            <a:extLst>
              <a:ext uri="{FF2B5EF4-FFF2-40B4-BE49-F238E27FC236}">
                <a16:creationId xmlns:a16="http://schemas.microsoft.com/office/drawing/2014/main" id="{FC33C99E-30C2-4C28-BAB6-FF692A00E8E4}"/>
              </a:ext>
            </a:extLst>
          </p:cNvPr>
          <p:cNvSpPr/>
          <p:nvPr/>
        </p:nvSpPr>
        <p:spPr>
          <a:xfrm>
            <a:off x="12289135" y="7737231"/>
            <a:ext cx="2341266" cy="411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Donald Programmeur</a:t>
            </a:r>
            <a:endParaRPr lang="en-CM"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9601" y="626745"/>
            <a:ext cx="7904798" cy="1106329"/>
          </a:xfrm>
          <a:prstGeom prst="rect">
            <a:avLst/>
          </a:prstGeom>
          <a:noFill/>
          <a:ln/>
        </p:spPr>
        <p:txBody>
          <a:bodyPr wrap="square" lIns="0" tIns="0" rIns="0" bIns="0" rtlCol="0" anchor="t"/>
          <a:lstStyle/>
          <a:p>
            <a:pPr marL="0" indent="0" algn="l">
              <a:lnSpc>
                <a:spcPts val="4350"/>
              </a:lnSpc>
              <a:buNone/>
            </a:pPr>
            <a:r>
              <a:rPr lang="en-US" sz="3450" dirty="0">
                <a:solidFill>
                  <a:srgbClr val="201B18"/>
                </a:solidFill>
                <a:latin typeface="Platypi Medium" pitchFamily="34" charset="0"/>
                <a:ea typeface="Platypi Medium" pitchFamily="34" charset="-122"/>
                <a:cs typeface="Platypi Medium" pitchFamily="34" charset="-120"/>
              </a:rPr>
              <a:t>Supprimer le Cluster et Éviter les Coûts</a:t>
            </a:r>
            <a:endParaRPr lang="en-US" sz="3450" dirty="0"/>
          </a:p>
        </p:txBody>
      </p:sp>
      <p:pic>
        <p:nvPicPr>
          <p:cNvPr id="4" name="Image 1" descr="preencoded.png"/>
          <p:cNvPicPr>
            <a:picLocks noChangeAspect="1"/>
          </p:cNvPicPr>
          <p:nvPr/>
        </p:nvPicPr>
        <p:blipFill>
          <a:blip r:embed="rId4"/>
          <a:stretch>
            <a:fillRect/>
          </a:stretch>
        </p:blipFill>
        <p:spPr>
          <a:xfrm>
            <a:off x="619601" y="1998583"/>
            <a:ext cx="885111" cy="1767721"/>
          </a:xfrm>
          <a:prstGeom prst="rect">
            <a:avLst/>
          </a:prstGeom>
        </p:spPr>
      </p:pic>
      <p:sp>
        <p:nvSpPr>
          <p:cNvPr id="5" name="Text 1"/>
          <p:cNvSpPr/>
          <p:nvPr/>
        </p:nvSpPr>
        <p:spPr>
          <a:xfrm>
            <a:off x="1770221" y="2175510"/>
            <a:ext cx="3506986" cy="276582"/>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Supprimer le cluster Kubernetes</a:t>
            </a:r>
            <a:endParaRPr lang="en-US" sz="1700" dirty="0"/>
          </a:p>
        </p:txBody>
      </p:sp>
      <p:sp>
        <p:nvSpPr>
          <p:cNvPr id="6" name="Text 2"/>
          <p:cNvSpPr/>
          <p:nvPr/>
        </p:nvSpPr>
        <p:spPr>
          <a:xfrm>
            <a:off x="1770221" y="2558296"/>
            <a:ext cx="6754178" cy="283250"/>
          </a:xfrm>
          <a:prstGeom prst="rect">
            <a:avLst/>
          </a:prstGeom>
          <a:noFill/>
          <a:ln/>
        </p:spPr>
        <p:txBody>
          <a:bodyPr wrap="none" lIns="0" tIns="0" rIns="0" bIns="0" rtlCol="0" anchor="t"/>
          <a:lstStyle/>
          <a:p>
            <a:pPr marL="0" indent="0" algn="l">
              <a:lnSpc>
                <a:spcPts val="2200"/>
              </a:lnSpc>
              <a:buNone/>
            </a:pPr>
            <a:r>
              <a:rPr lang="en-US" sz="1350" dirty="0">
                <a:solidFill>
                  <a:srgbClr val="504C49"/>
                </a:solidFill>
                <a:latin typeface="Source Serif Pro" pitchFamily="34" charset="0"/>
                <a:ea typeface="Source Serif Pro" pitchFamily="34" charset="-122"/>
                <a:cs typeface="Source Serif Pro" pitchFamily="34" charset="-120"/>
              </a:rPr>
              <a:t>Utilisez la commande suivante pour supprimer complètement le cluster:</a:t>
            </a:r>
            <a:endParaRPr lang="en-US" sz="1350" dirty="0"/>
          </a:p>
        </p:txBody>
      </p:sp>
      <p:sp>
        <p:nvSpPr>
          <p:cNvPr id="7" name="Shape 3"/>
          <p:cNvSpPr/>
          <p:nvPr/>
        </p:nvSpPr>
        <p:spPr>
          <a:xfrm>
            <a:off x="1770221" y="3040618"/>
            <a:ext cx="6754178" cy="548759"/>
          </a:xfrm>
          <a:prstGeom prst="roundRect">
            <a:avLst>
              <a:gd name="adj" fmla="val 4839"/>
            </a:avLst>
          </a:prstGeom>
          <a:solidFill>
            <a:srgbClr val="F3E3D8"/>
          </a:solidFill>
          <a:ln/>
        </p:spPr>
      </p:sp>
      <p:sp>
        <p:nvSpPr>
          <p:cNvPr id="8" name="Shape 4"/>
          <p:cNvSpPr/>
          <p:nvPr/>
        </p:nvSpPr>
        <p:spPr>
          <a:xfrm>
            <a:off x="1761411" y="3040618"/>
            <a:ext cx="6771799" cy="548759"/>
          </a:xfrm>
          <a:prstGeom prst="roundRect">
            <a:avLst>
              <a:gd name="adj" fmla="val 4839"/>
            </a:avLst>
          </a:prstGeom>
          <a:solidFill>
            <a:srgbClr val="F3E3D8"/>
          </a:solidFill>
          <a:ln/>
        </p:spPr>
      </p:sp>
      <p:sp>
        <p:nvSpPr>
          <p:cNvPr id="9" name="Text 5"/>
          <p:cNvSpPr/>
          <p:nvPr/>
        </p:nvSpPr>
        <p:spPr>
          <a:xfrm>
            <a:off x="1938337" y="3173373"/>
            <a:ext cx="6417945" cy="283250"/>
          </a:xfrm>
          <a:prstGeom prst="rect">
            <a:avLst/>
          </a:prstGeom>
          <a:noFill/>
          <a:ln/>
        </p:spPr>
        <p:txBody>
          <a:bodyPr wrap="none" lIns="0" tIns="0" rIns="0" bIns="0" rtlCol="0" anchor="t"/>
          <a:lstStyle/>
          <a:p>
            <a:pPr marL="0" indent="0" algn="l">
              <a:lnSpc>
                <a:spcPts val="2200"/>
              </a:lnSpc>
              <a:buNone/>
            </a:pPr>
            <a:r>
              <a:rPr lang="en-US" sz="1350" dirty="0">
                <a:solidFill>
                  <a:srgbClr val="504C49"/>
                </a:solidFill>
                <a:highlight>
                  <a:srgbClr val="F3E3D8"/>
                </a:highlight>
                <a:latin typeface="Consolas" pitchFamily="34" charset="0"/>
                <a:ea typeface="Consolas" pitchFamily="34" charset="-122"/>
                <a:cs typeface="Consolas" pitchFamily="34" charset="-120"/>
              </a:rPr>
              <a:t>kops delete cluster --name=mycluster.k8s.local --yes</a:t>
            </a:r>
            <a:endParaRPr lang="en-US" sz="1350" dirty="0"/>
          </a:p>
        </p:txBody>
      </p:sp>
      <p:pic>
        <p:nvPicPr>
          <p:cNvPr id="10" name="Image 2" descr="preencoded.png"/>
          <p:cNvPicPr>
            <a:picLocks noChangeAspect="1"/>
          </p:cNvPicPr>
          <p:nvPr/>
        </p:nvPicPr>
        <p:blipFill>
          <a:blip r:embed="rId5"/>
          <a:stretch>
            <a:fillRect/>
          </a:stretch>
        </p:blipFill>
        <p:spPr>
          <a:xfrm>
            <a:off x="619601" y="3766304"/>
            <a:ext cx="885111" cy="1767721"/>
          </a:xfrm>
          <a:prstGeom prst="rect">
            <a:avLst/>
          </a:prstGeom>
        </p:spPr>
      </p:pic>
      <p:sp>
        <p:nvSpPr>
          <p:cNvPr id="11" name="Text 6"/>
          <p:cNvSpPr/>
          <p:nvPr/>
        </p:nvSpPr>
        <p:spPr>
          <a:xfrm>
            <a:off x="1770221" y="3943231"/>
            <a:ext cx="2536984" cy="276582"/>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Supprimer le bucket S3</a:t>
            </a:r>
            <a:endParaRPr lang="en-US" sz="1700" dirty="0"/>
          </a:p>
        </p:txBody>
      </p:sp>
      <p:sp>
        <p:nvSpPr>
          <p:cNvPr id="12" name="Text 7"/>
          <p:cNvSpPr/>
          <p:nvPr/>
        </p:nvSpPr>
        <p:spPr>
          <a:xfrm>
            <a:off x="1770221" y="4326017"/>
            <a:ext cx="6754178" cy="283250"/>
          </a:xfrm>
          <a:prstGeom prst="rect">
            <a:avLst/>
          </a:prstGeom>
          <a:noFill/>
          <a:ln/>
        </p:spPr>
        <p:txBody>
          <a:bodyPr wrap="none" lIns="0" tIns="0" rIns="0" bIns="0" rtlCol="0" anchor="t"/>
          <a:lstStyle/>
          <a:p>
            <a:pPr marL="0" indent="0" algn="l">
              <a:lnSpc>
                <a:spcPts val="2200"/>
              </a:lnSpc>
              <a:buNone/>
            </a:pPr>
            <a:r>
              <a:rPr lang="en-US" sz="1350" dirty="0">
                <a:solidFill>
                  <a:srgbClr val="504C49"/>
                </a:solidFill>
                <a:latin typeface="Source Serif Pro" pitchFamily="34" charset="0"/>
                <a:ea typeface="Source Serif Pro" pitchFamily="34" charset="-122"/>
                <a:cs typeface="Source Serif Pro" pitchFamily="34" charset="-120"/>
              </a:rPr>
              <a:t>Nettoyez le stockage d'état pour éviter des frais continus:</a:t>
            </a:r>
            <a:endParaRPr lang="en-US" sz="1350" dirty="0"/>
          </a:p>
        </p:txBody>
      </p:sp>
      <p:sp>
        <p:nvSpPr>
          <p:cNvPr id="13" name="Shape 8"/>
          <p:cNvSpPr/>
          <p:nvPr/>
        </p:nvSpPr>
        <p:spPr>
          <a:xfrm>
            <a:off x="1770221" y="4808339"/>
            <a:ext cx="6754178" cy="548759"/>
          </a:xfrm>
          <a:prstGeom prst="roundRect">
            <a:avLst>
              <a:gd name="adj" fmla="val 4839"/>
            </a:avLst>
          </a:prstGeom>
          <a:solidFill>
            <a:srgbClr val="F3E3D8"/>
          </a:solidFill>
          <a:ln/>
        </p:spPr>
      </p:sp>
      <p:sp>
        <p:nvSpPr>
          <p:cNvPr id="14" name="Shape 9"/>
          <p:cNvSpPr/>
          <p:nvPr/>
        </p:nvSpPr>
        <p:spPr>
          <a:xfrm>
            <a:off x="1761411" y="4808339"/>
            <a:ext cx="6771799" cy="548759"/>
          </a:xfrm>
          <a:prstGeom prst="roundRect">
            <a:avLst>
              <a:gd name="adj" fmla="val 4839"/>
            </a:avLst>
          </a:prstGeom>
          <a:solidFill>
            <a:srgbClr val="F3E3D8"/>
          </a:solidFill>
          <a:ln/>
        </p:spPr>
      </p:sp>
      <p:sp>
        <p:nvSpPr>
          <p:cNvPr id="15" name="Text 10"/>
          <p:cNvSpPr/>
          <p:nvPr/>
        </p:nvSpPr>
        <p:spPr>
          <a:xfrm>
            <a:off x="1938337" y="4941094"/>
            <a:ext cx="6417945" cy="283250"/>
          </a:xfrm>
          <a:prstGeom prst="rect">
            <a:avLst/>
          </a:prstGeom>
          <a:noFill/>
          <a:ln/>
        </p:spPr>
        <p:txBody>
          <a:bodyPr wrap="none" lIns="0" tIns="0" rIns="0" bIns="0" rtlCol="0" anchor="t"/>
          <a:lstStyle/>
          <a:p>
            <a:pPr marL="0" indent="0" algn="l">
              <a:lnSpc>
                <a:spcPts val="2200"/>
              </a:lnSpc>
              <a:buNone/>
            </a:pPr>
            <a:r>
              <a:rPr lang="en-US" sz="1350" dirty="0">
                <a:solidFill>
                  <a:srgbClr val="504C49"/>
                </a:solidFill>
                <a:highlight>
                  <a:srgbClr val="F3E3D8"/>
                </a:highlight>
                <a:latin typeface="Consolas" pitchFamily="34" charset="0"/>
                <a:ea typeface="Consolas" pitchFamily="34" charset="-122"/>
                <a:cs typeface="Consolas" pitchFamily="34" charset="-120"/>
              </a:rPr>
              <a:t>aws s3 rb s3://my-kops-state-store --force</a:t>
            </a:r>
            <a:endParaRPr lang="en-US" sz="1350" dirty="0"/>
          </a:p>
        </p:txBody>
      </p:sp>
      <p:pic>
        <p:nvPicPr>
          <p:cNvPr id="16" name="Image 3" descr="preencoded.png"/>
          <p:cNvPicPr>
            <a:picLocks noChangeAspect="1"/>
          </p:cNvPicPr>
          <p:nvPr/>
        </p:nvPicPr>
        <p:blipFill>
          <a:blip r:embed="rId6"/>
          <a:stretch>
            <a:fillRect/>
          </a:stretch>
        </p:blipFill>
        <p:spPr>
          <a:xfrm>
            <a:off x="619601" y="5534025"/>
            <a:ext cx="885111" cy="1303139"/>
          </a:xfrm>
          <a:prstGeom prst="rect">
            <a:avLst/>
          </a:prstGeom>
        </p:spPr>
      </p:pic>
      <p:sp>
        <p:nvSpPr>
          <p:cNvPr id="17" name="Text 11"/>
          <p:cNvSpPr/>
          <p:nvPr/>
        </p:nvSpPr>
        <p:spPr>
          <a:xfrm>
            <a:off x="1770221" y="5710952"/>
            <a:ext cx="2955250" cy="276582"/>
          </a:xfrm>
          <a:prstGeom prst="rect">
            <a:avLst/>
          </a:prstGeom>
          <a:noFill/>
          <a:ln/>
        </p:spPr>
        <p:txBody>
          <a:bodyPr wrap="none" lIns="0" tIns="0" rIns="0" bIns="0" rtlCol="0" anchor="t"/>
          <a:lstStyle/>
          <a:p>
            <a:pPr marL="0" indent="0" algn="l">
              <a:lnSpc>
                <a:spcPts val="2150"/>
              </a:lnSpc>
              <a:buNone/>
            </a:pPr>
            <a:r>
              <a:rPr lang="en-US" sz="1700" dirty="0">
                <a:solidFill>
                  <a:srgbClr val="504C49"/>
                </a:solidFill>
                <a:latin typeface="Platypi Medium" pitchFamily="34" charset="0"/>
                <a:ea typeface="Platypi Medium" pitchFamily="34" charset="-122"/>
                <a:cs typeface="Platypi Medium" pitchFamily="34" charset="-120"/>
              </a:rPr>
              <a:t>Vérifier les ressources AWS</a:t>
            </a:r>
            <a:endParaRPr lang="en-US" sz="1700" dirty="0"/>
          </a:p>
        </p:txBody>
      </p:sp>
      <p:sp>
        <p:nvSpPr>
          <p:cNvPr id="18" name="Text 12"/>
          <p:cNvSpPr/>
          <p:nvPr/>
        </p:nvSpPr>
        <p:spPr>
          <a:xfrm>
            <a:off x="1770221" y="6093738"/>
            <a:ext cx="6754178" cy="566499"/>
          </a:xfrm>
          <a:prstGeom prst="rect">
            <a:avLst/>
          </a:prstGeom>
          <a:noFill/>
          <a:ln/>
        </p:spPr>
        <p:txBody>
          <a:bodyPr wrap="square" lIns="0" tIns="0" rIns="0" bIns="0" rtlCol="0" anchor="t"/>
          <a:lstStyle/>
          <a:p>
            <a:pPr marL="0" indent="0" algn="l">
              <a:lnSpc>
                <a:spcPts val="2200"/>
              </a:lnSpc>
              <a:buNone/>
            </a:pPr>
            <a:r>
              <a:rPr lang="en-US" sz="1350" dirty="0">
                <a:solidFill>
                  <a:srgbClr val="504C49"/>
                </a:solidFill>
                <a:latin typeface="Source Serif Pro" pitchFamily="34" charset="0"/>
                <a:ea typeface="Source Serif Pro" pitchFamily="34" charset="-122"/>
                <a:cs typeface="Source Serif Pro" pitchFamily="34" charset="-120"/>
              </a:rPr>
              <a:t>Assurez-vous que toutes les ressources associées (EC2, ELB, volumes) ont bien été supprimées via la console AWS.</a:t>
            </a:r>
            <a:endParaRPr lang="en-US" sz="1350" dirty="0"/>
          </a:p>
        </p:txBody>
      </p:sp>
      <p:sp>
        <p:nvSpPr>
          <p:cNvPr id="19" name="Text 13"/>
          <p:cNvSpPr/>
          <p:nvPr/>
        </p:nvSpPr>
        <p:spPr>
          <a:xfrm>
            <a:off x="619601" y="7036237"/>
            <a:ext cx="7904798" cy="566499"/>
          </a:xfrm>
          <a:prstGeom prst="rect">
            <a:avLst/>
          </a:prstGeom>
          <a:noFill/>
          <a:ln/>
        </p:spPr>
        <p:txBody>
          <a:bodyPr wrap="square" lIns="0" tIns="0" rIns="0" bIns="0" rtlCol="0" anchor="t"/>
          <a:lstStyle/>
          <a:p>
            <a:pPr marL="0" indent="0" algn="l">
              <a:lnSpc>
                <a:spcPts val="2200"/>
              </a:lnSpc>
              <a:buNone/>
            </a:pPr>
            <a:r>
              <a:rPr lang="en-US" sz="1350" dirty="0">
                <a:solidFill>
                  <a:srgbClr val="504C49"/>
                </a:solidFill>
                <a:latin typeface="Source Serif Pro" pitchFamily="34" charset="0"/>
                <a:ea typeface="Source Serif Pro" pitchFamily="34" charset="-122"/>
                <a:cs typeface="Source Serif Pro" pitchFamily="34" charset="-120"/>
              </a:rPr>
              <a:t>Il est crucial de supprimer correctement toutes les ressources après utilisation pour éviter des coûts inutiles. Kops facilite ce processus, mais une vérification manuelle reste recommandée.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2574" y="967026"/>
            <a:ext cx="7958852" cy="1057989"/>
          </a:xfrm>
          <a:prstGeom prst="rect">
            <a:avLst/>
          </a:prstGeom>
          <a:noFill/>
          <a:ln/>
        </p:spPr>
        <p:txBody>
          <a:bodyPr wrap="square" lIns="0" tIns="0" rIns="0" bIns="0" rtlCol="0" anchor="t"/>
          <a:lstStyle/>
          <a:p>
            <a:pPr marL="0" indent="0" algn="l">
              <a:lnSpc>
                <a:spcPts val="4150"/>
              </a:lnSpc>
              <a:buNone/>
            </a:pPr>
            <a:r>
              <a:rPr lang="en-US" sz="3300" dirty="0">
                <a:solidFill>
                  <a:srgbClr val="201B18"/>
                </a:solidFill>
                <a:latin typeface="Platypi Medium" pitchFamily="34" charset="0"/>
                <a:ea typeface="Platypi Medium" pitchFamily="34" charset="-122"/>
                <a:cs typeface="Platypi Medium" pitchFamily="34" charset="-120"/>
              </a:rPr>
              <a:t>Gestion Multi-Cluster et Bonnes Pratiques</a:t>
            </a:r>
            <a:endParaRPr lang="en-US" sz="3300" dirty="0"/>
          </a:p>
        </p:txBody>
      </p:sp>
      <p:pic>
        <p:nvPicPr>
          <p:cNvPr id="4" name="Image 1" descr="preencoded.png"/>
          <p:cNvPicPr>
            <a:picLocks noChangeAspect="1"/>
          </p:cNvPicPr>
          <p:nvPr/>
        </p:nvPicPr>
        <p:blipFill>
          <a:blip r:embed="rId4"/>
          <a:stretch>
            <a:fillRect/>
          </a:stretch>
        </p:blipFill>
        <p:spPr>
          <a:xfrm>
            <a:off x="592574" y="2308503"/>
            <a:ext cx="423267" cy="423267"/>
          </a:xfrm>
          <a:prstGeom prst="rect">
            <a:avLst/>
          </a:prstGeom>
        </p:spPr>
      </p:pic>
      <p:sp>
        <p:nvSpPr>
          <p:cNvPr id="5" name="Text 1"/>
          <p:cNvSpPr/>
          <p:nvPr/>
        </p:nvSpPr>
        <p:spPr>
          <a:xfrm>
            <a:off x="1185148" y="2379464"/>
            <a:ext cx="1919288" cy="529114"/>
          </a:xfrm>
          <a:prstGeom prst="rect">
            <a:avLst/>
          </a:prstGeom>
          <a:noFill/>
          <a:ln/>
        </p:spPr>
        <p:txBody>
          <a:bodyPr wrap="squar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Séparation des environnements</a:t>
            </a:r>
            <a:endParaRPr lang="en-US" sz="1650" dirty="0"/>
          </a:p>
        </p:txBody>
      </p:sp>
      <p:sp>
        <p:nvSpPr>
          <p:cNvPr id="6" name="Text 2"/>
          <p:cNvSpPr/>
          <p:nvPr/>
        </p:nvSpPr>
        <p:spPr>
          <a:xfrm>
            <a:off x="1185148" y="3010138"/>
            <a:ext cx="1919288" cy="1354336"/>
          </a:xfrm>
          <a:prstGeom prst="rect">
            <a:avLst/>
          </a:prstGeom>
          <a:noFill/>
          <a:ln/>
        </p:spPr>
        <p:txBody>
          <a:bodyPr wrap="square" lIns="0" tIns="0" rIns="0" bIns="0" rtlCol="0" anchor="t"/>
          <a:lstStyle/>
          <a:p>
            <a:pPr marL="0" indent="0" algn="l">
              <a:lnSpc>
                <a:spcPts val="2100"/>
              </a:lnSpc>
              <a:buNone/>
            </a:pPr>
            <a:r>
              <a:rPr lang="en-US" sz="1300" dirty="0">
                <a:solidFill>
                  <a:srgbClr val="504C49"/>
                </a:solidFill>
                <a:latin typeface="Source Serif Pro" pitchFamily="34" charset="0"/>
                <a:ea typeface="Source Serif Pro" pitchFamily="34" charset="-122"/>
                <a:cs typeface="Source Serif Pro" pitchFamily="34" charset="-120"/>
              </a:rPr>
              <a:t>Maintenez des clusters distincts pour Dev, Staging et Production afin d'isoler les risques et optimiser les ressources.</a:t>
            </a:r>
            <a:endParaRPr lang="en-US" sz="1300" dirty="0"/>
          </a:p>
        </p:txBody>
      </p:sp>
      <p:pic>
        <p:nvPicPr>
          <p:cNvPr id="7" name="Image 2" descr="preencoded.png"/>
          <p:cNvPicPr>
            <a:picLocks noChangeAspect="1"/>
          </p:cNvPicPr>
          <p:nvPr/>
        </p:nvPicPr>
        <p:blipFill>
          <a:blip r:embed="rId5"/>
          <a:stretch>
            <a:fillRect/>
          </a:stretch>
        </p:blipFill>
        <p:spPr>
          <a:xfrm>
            <a:off x="3316010" y="2308503"/>
            <a:ext cx="423267" cy="423267"/>
          </a:xfrm>
          <a:prstGeom prst="rect">
            <a:avLst/>
          </a:prstGeom>
        </p:spPr>
      </p:pic>
      <p:sp>
        <p:nvSpPr>
          <p:cNvPr id="8" name="Text 3"/>
          <p:cNvSpPr/>
          <p:nvPr/>
        </p:nvSpPr>
        <p:spPr>
          <a:xfrm>
            <a:off x="3908584" y="2379464"/>
            <a:ext cx="1919288" cy="264557"/>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Monitoring</a:t>
            </a:r>
            <a:endParaRPr lang="en-US" sz="1650" dirty="0"/>
          </a:p>
        </p:txBody>
      </p:sp>
      <p:sp>
        <p:nvSpPr>
          <p:cNvPr id="9" name="Text 4"/>
          <p:cNvSpPr/>
          <p:nvPr/>
        </p:nvSpPr>
        <p:spPr>
          <a:xfrm>
            <a:off x="3908584" y="2745581"/>
            <a:ext cx="1919288" cy="1354336"/>
          </a:xfrm>
          <a:prstGeom prst="rect">
            <a:avLst/>
          </a:prstGeom>
          <a:noFill/>
          <a:ln/>
        </p:spPr>
        <p:txBody>
          <a:bodyPr wrap="square" lIns="0" tIns="0" rIns="0" bIns="0" rtlCol="0" anchor="t"/>
          <a:lstStyle/>
          <a:p>
            <a:pPr marL="0" indent="0" algn="l">
              <a:lnSpc>
                <a:spcPts val="2100"/>
              </a:lnSpc>
              <a:buNone/>
            </a:pPr>
            <a:r>
              <a:rPr lang="en-US" sz="1300" dirty="0">
                <a:solidFill>
                  <a:srgbClr val="504C49"/>
                </a:solidFill>
                <a:latin typeface="Source Serif Pro" pitchFamily="34" charset="0"/>
                <a:ea typeface="Source Serif Pro" pitchFamily="34" charset="-122"/>
                <a:cs typeface="Source Serif Pro" pitchFamily="34" charset="-120"/>
              </a:rPr>
              <a:t>Implémentez Prometheus et Grafana pour surveiller la santé et les performances de vos clusters.</a:t>
            </a:r>
            <a:endParaRPr lang="en-US" sz="1300" dirty="0"/>
          </a:p>
        </p:txBody>
      </p:sp>
      <p:pic>
        <p:nvPicPr>
          <p:cNvPr id="10" name="Image 3" descr="preencoded.png"/>
          <p:cNvPicPr>
            <a:picLocks noChangeAspect="1"/>
          </p:cNvPicPr>
          <p:nvPr/>
        </p:nvPicPr>
        <p:blipFill>
          <a:blip r:embed="rId6"/>
          <a:stretch>
            <a:fillRect/>
          </a:stretch>
        </p:blipFill>
        <p:spPr>
          <a:xfrm>
            <a:off x="6039445" y="2308503"/>
            <a:ext cx="423267" cy="423267"/>
          </a:xfrm>
          <a:prstGeom prst="rect">
            <a:avLst/>
          </a:prstGeom>
        </p:spPr>
      </p:pic>
      <p:sp>
        <p:nvSpPr>
          <p:cNvPr id="11" name="Text 5"/>
          <p:cNvSpPr/>
          <p:nvPr/>
        </p:nvSpPr>
        <p:spPr>
          <a:xfrm>
            <a:off x="6632019" y="2379464"/>
            <a:ext cx="1919407" cy="264557"/>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GitOps</a:t>
            </a:r>
            <a:endParaRPr lang="en-US" sz="1650" dirty="0"/>
          </a:p>
        </p:txBody>
      </p:sp>
      <p:sp>
        <p:nvSpPr>
          <p:cNvPr id="12" name="Text 6"/>
          <p:cNvSpPr/>
          <p:nvPr/>
        </p:nvSpPr>
        <p:spPr>
          <a:xfrm>
            <a:off x="6632019" y="2745581"/>
            <a:ext cx="1919407" cy="1625203"/>
          </a:xfrm>
          <a:prstGeom prst="rect">
            <a:avLst/>
          </a:prstGeom>
          <a:noFill/>
          <a:ln/>
        </p:spPr>
        <p:txBody>
          <a:bodyPr wrap="square" lIns="0" tIns="0" rIns="0" bIns="0" rtlCol="0" anchor="t"/>
          <a:lstStyle/>
          <a:p>
            <a:pPr marL="0" indent="0" algn="l">
              <a:lnSpc>
                <a:spcPts val="2100"/>
              </a:lnSpc>
              <a:buNone/>
            </a:pPr>
            <a:r>
              <a:rPr lang="en-US" sz="1300" dirty="0">
                <a:solidFill>
                  <a:srgbClr val="504C49"/>
                </a:solidFill>
                <a:latin typeface="Source Serif Pro" pitchFamily="34" charset="0"/>
                <a:ea typeface="Source Serif Pro" pitchFamily="34" charset="-122"/>
                <a:cs typeface="Source Serif Pro" pitchFamily="34" charset="-120"/>
              </a:rPr>
              <a:t>Utilisez des outils comme ArgoCD pour synchroniser l'état du cluster avec un dépôt Git, assurant un déploiement continu fiable.</a:t>
            </a:r>
            <a:endParaRPr lang="en-US" sz="1300" dirty="0"/>
          </a:p>
        </p:txBody>
      </p:sp>
      <p:pic>
        <p:nvPicPr>
          <p:cNvPr id="13" name="Image 4" descr="preencoded.png"/>
          <p:cNvPicPr>
            <a:picLocks noChangeAspect="1"/>
          </p:cNvPicPr>
          <p:nvPr/>
        </p:nvPicPr>
        <p:blipFill>
          <a:blip r:embed="rId7"/>
          <a:stretch>
            <a:fillRect/>
          </a:stretch>
        </p:blipFill>
        <p:spPr>
          <a:xfrm>
            <a:off x="592574" y="4738926"/>
            <a:ext cx="423267" cy="423267"/>
          </a:xfrm>
          <a:prstGeom prst="rect">
            <a:avLst/>
          </a:prstGeom>
        </p:spPr>
      </p:pic>
      <p:sp>
        <p:nvSpPr>
          <p:cNvPr id="14" name="Text 7"/>
          <p:cNvSpPr/>
          <p:nvPr/>
        </p:nvSpPr>
        <p:spPr>
          <a:xfrm>
            <a:off x="1185148" y="4809887"/>
            <a:ext cx="1919288" cy="264557"/>
          </a:xfrm>
          <a:prstGeom prst="rect">
            <a:avLst/>
          </a:prstGeom>
          <a:noFill/>
          <a:ln/>
        </p:spPr>
        <p:txBody>
          <a:bodyPr wrap="none" lIns="0" tIns="0" rIns="0" bIns="0" rtlCol="0" anchor="t"/>
          <a:lstStyle/>
          <a:p>
            <a:pPr marL="0" indent="0" algn="l">
              <a:lnSpc>
                <a:spcPts val="2050"/>
              </a:lnSpc>
              <a:buNone/>
            </a:pPr>
            <a:r>
              <a:rPr lang="en-US" sz="1650" dirty="0">
                <a:solidFill>
                  <a:srgbClr val="504C49"/>
                </a:solidFill>
                <a:latin typeface="Platypi Medium" pitchFamily="34" charset="0"/>
                <a:ea typeface="Platypi Medium" pitchFamily="34" charset="-122"/>
                <a:cs typeface="Platypi Medium" pitchFamily="34" charset="-120"/>
              </a:rPr>
              <a:t>Sécurité</a:t>
            </a:r>
            <a:endParaRPr lang="en-US" sz="1650" dirty="0"/>
          </a:p>
        </p:txBody>
      </p:sp>
      <p:sp>
        <p:nvSpPr>
          <p:cNvPr id="15" name="Text 8"/>
          <p:cNvSpPr/>
          <p:nvPr/>
        </p:nvSpPr>
        <p:spPr>
          <a:xfrm>
            <a:off x="1185148" y="5176004"/>
            <a:ext cx="1919288" cy="1354336"/>
          </a:xfrm>
          <a:prstGeom prst="rect">
            <a:avLst/>
          </a:prstGeom>
          <a:noFill/>
          <a:ln/>
        </p:spPr>
        <p:txBody>
          <a:bodyPr wrap="square" lIns="0" tIns="0" rIns="0" bIns="0" rtlCol="0" anchor="t"/>
          <a:lstStyle/>
          <a:p>
            <a:pPr marL="0" indent="0" algn="l">
              <a:lnSpc>
                <a:spcPts val="2100"/>
              </a:lnSpc>
              <a:buNone/>
            </a:pPr>
            <a:r>
              <a:rPr lang="en-US" sz="1300" dirty="0">
                <a:solidFill>
                  <a:srgbClr val="504C49"/>
                </a:solidFill>
                <a:latin typeface="Source Serif Pro" pitchFamily="34" charset="0"/>
                <a:ea typeface="Source Serif Pro" pitchFamily="34" charset="-122"/>
                <a:cs typeface="Source Serif Pro" pitchFamily="34" charset="-120"/>
              </a:rPr>
              <a:t>Protégez vos secrets avec HashiCorp Vault ou AWS KMS pour renforcer la sécurité de vos déploiements.</a:t>
            </a:r>
            <a:endParaRPr lang="en-US" sz="1300" dirty="0"/>
          </a:p>
        </p:txBody>
      </p:sp>
      <p:sp>
        <p:nvSpPr>
          <p:cNvPr id="16" name="Text 9"/>
          <p:cNvSpPr/>
          <p:nvPr/>
        </p:nvSpPr>
        <p:spPr>
          <a:xfrm>
            <a:off x="592574" y="6720721"/>
            <a:ext cx="7958852" cy="541734"/>
          </a:xfrm>
          <a:prstGeom prst="rect">
            <a:avLst/>
          </a:prstGeom>
          <a:noFill/>
          <a:ln/>
        </p:spPr>
        <p:txBody>
          <a:bodyPr wrap="square" lIns="0" tIns="0" rIns="0" bIns="0" rtlCol="0" anchor="t"/>
          <a:lstStyle/>
          <a:p>
            <a:pPr marL="0" indent="0" algn="l">
              <a:lnSpc>
                <a:spcPts val="2100"/>
              </a:lnSpc>
              <a:buNone/>
            </a:pPr>
            <a:r>
              <a:rPr lang="en-US" sz="1300" dirty="0">
                <a:solidFill>
                  <a:srgbClr val="504C49"/>
                </a:solidFill>
                <a:latin typeface="Source Serif Pro" pitchFamily="34" charset="0"/>
                <a:ea typeface="Source Serif Pro" pitchFamily="34" charset="-122"/>
                <a:cs typeface="Source Serif Pro" pitchFamily="34" charset="-120"/>
              </a:rPr>
              <a:t>La gestion de plusieurs clusters Kubernetes nécessite des outils spécialisés comme Rancher ou Cluster API. Ces solutions permettent une administration centralisée et cohérente à grande échelle.</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4604" y="698421"/>
            <a:ext cx="7171968" cy="575667"/>
          </a:xfrm>
          <a:prstGeom prst="rect">
            <a:avLst/>
          </a:prstGeom>
          <a:noFill/>
          <a:ln/>
        </p:spPr>
        <p:txBody>
          <a:bodyPr wrap="none" lIns="0" tIns="0" rIns="0" bIns="0" rtlCol="0" anchor="t"/>
          <a:lstStyle/>
          <a:p>
            <a:pPr marL="0" indent="0" algn="l">
              <a:lnSpc>
                <a:spcPts val="4500"/>
              </a:lnSpc>
              <a:buNone/>
            </a:pPr>
            <a:r>
              <a:rPr lang="en-US" sz="3600" dirty="0">
                <a:solidFill>
                  <a:srgbClr val="201B18"/>
                </a:solidFill>
                <a:latin typeface="Platypi Medium" pitchFamily="34" charset="0"/>
                <a:ea typeface="Platypi Medium" pitchFamily="34" charset="-122"/>
                <a:cs typeface="Platypi Medium" pitchFamily="34" charset="-120"/>
              </a:rPr>
              <a:t>Coûts Kubernetes dans le Cloud</a:t>
            </a:r>
            <a:endParaRPr lang="en-US" sz="3600" dirty="0"/>
          </a:p>
        </p:txBody>
      </p:sp>
      <p:sp>
        <p:nvSpPr>
          <p:cNvPr id="4" name="Text 1"/>
          <p:cNvSpPr/>
          <p:nvPr/>
        </p:nvSpPr>
        <p:spPr>
          <a:xfrm>
            <a:off x="644604" y="1642348"/>
            <a:ext cx="3789283" cy="607814"/>
          </a:xfrm>
          <a:prstGeom prst="rect">
            <a:avLst/>
          </a:prstGeom>
          <a:noFill/>
          <a:ln/>
        </p:spPr>
        <p:txBody>
          <a:bodyPr wrap="none" lIns="0" tIns="0" rIns="0" bIns="0" rtlCol="0" anchor="t"/>
          <a:lstStyle/>
          <a:p>
            <a:pPr marL="0" indent="0" algn="ctr">
              <a:lnSpc>
                <a:spcPts val="4750"/>
              </a:lnSpc>
              <a:buNone/>
            </a:pPr>
            <a:r>
              <a:rPr lang="en-US" sz="4750" dirty="0">
                <a:solidFill>
                  <a:srgbClr val="504C49"/>
                </a:solidFill>
                <a:latin typeface="Platypi Medium" pitchFamily="34" charset="0"/>
                <a:ea typeface="Platypi Medium" pitchFamily="34" charset="-122"/>
                <a:cs typeface="Platypi Medium" pitchFamily="34" charset="-120"/>
              </a:rPr>
              <a:t>$73</a:t>
            </a:r>
            <a:endParaRPr lang="en-US" sz="4750" dirty="0"/>
          </a:p>
        </p:txBody>
      </p:sp>
      <p:sp>
        <p:nvSpPr>
          <p:cNvPr id="5" name="Text 2"/>
          <p:cNvSpPr/>
          <p:nvPr/>
        </p:nvSpPr>
        <p:spPr>
          <a:xfrm>
            <a:off x="1388031" y="2480310"/>
            <a:ext cx="2302431" cy="287774"/>
          </a:xfrm>
          <a:prstGeom prst="rect">
            <a:avLst/>
          </a:prstGeom>
          <a:noFill/>
          <a:ln/>
        </p:spPr>
        <p:txBody>
          <a:bodyPr wrap="none" lIns="0" tIns="0" rIns="0" bIns="0" rtlCol="0" anchor="t"/>
          <a:lstStyle/>
          <a:p>
            <a:pPr marL="0" indent="0" algn="ctr">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AWS EKS (mensuel)</a:t>
            </a:r>
            <a:endParaRPr lang="en-US" sz="1800" dirty="0"/>
          </a:p>
        </p:txBody>
      </p:sp>
      <p:sp>
        <p:nvSpPr>
          <p:cNvPr id="6" name="Text 3"/>
          <p:cNvSpPr/>
          <p:nvPr/>
        </p:nvSpPr>
        <p:spPr>
          <a:xfrm>
            <a:off x="644604" y="2878574"/>
            <a:ext cx="3789283" cy="294680"/>
          </a:xfrm>
          <a:prstGeom prst="rect">
            <a:avLst/>
          </a:prstGeom>
          <a:noFill/>
          <a:ln/>
        </p:spPr>
        <p:txBody>
          <a:bodyPr wrap="none" lIns="0" tIns="0" rIns="0" bIns="0" rtlCol="0" anchor="t"/>
          <a:lstStyle/>
          <a:p>
            <a:pPr marL="0" indent="0" algn="ctr">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Coût du control plane par cluster</a:t>
            </a:r>
            <a:endParaRPr lang="en-US" sz="1450" dirty="0"/>
          </a:p>
        </p:txBody>
      </p:sp>
      <p:sp>
        <p:nvSpPr>
          <p:cNvPr id="7" name="Text 4"/>
          <p:cNvSpPr/>
          <p:nvPr/>
        </p:nvSpPr>
        <p:spPr>
          <a:xfrm>
            <a:off x="4710112" y="1642348"/>
            <a:ext cx="3789283" cy="607814"/>
          </a:xfrm>
          <a:prstGeom prst="rect">
            <a:avLst/>
          </a:prstGeom>
          <a:noFill/>
          <a:ln/>
        </p:spPr>
        <p:txBody>
          <a:bodyPr wrap="none" lIns="0" tIns="0" rIns="0" bIns="0" rtlCol="0" anchor="t"/>
          <a:lstStyle/>
          <a:p>
            <a:pPr marL="0" indent="0" algn="ctr">
              <a:lnSpc>
                <a:spcPts val="4750"/>
              </a:lnSpc>
              <a:buNone/>
            </a:pPr>
            <a:r>
              <a:rPr lang="en-US" sz="4750" dirty="0">
                <a:solidFill>
                  <a:srgbClr val="504C49"/>
                </a:solidFill>
                <a:latin typeface="Platypi Medium" pitchFamily="34" charset="0"/>
                <a:ea typeface="Platypi Medium" pitchFamily="34" charset="-122"/>
                <a:cs typeface="Platypi Medium" pitchFamily="34" charset="-120"/>
              </a:rPr>
              <a:t>$0.0416</a:t>
            </a:r>
            <a:endParaRPr lang="en-US" sz="4750" dirty="0"/>
          </a:p>
        </p:txBody>
      </p:sp>
      <p:sp>
        <p:nvSpPr>
          <p:cNvPr id="8" name="Text 5"/>
          <p:cNvSpPr/>
          <p:nvPr/>
        </p:nvSpPr>
        <p:spPr>
          <a:xfrm>
            <a:off x="5234107" y="2480310"/>
            <a:ext cx="2741295" cy="287774"/>
          </a:xfrm>
          <a:prstGeom prst="rect">
            <a:avLst/>
          </a:prstGeom>
          <a:noFill/>
          <a:ln/>
        </p:spPr>
        <p:txBody>
          <a:bodyPr wrap="none" lIns="0" tIns="0" rIns="0" bIns="0" rtlCol="0" anchor="t"/>
          <a:lstStyle/>
          <a:p>
            <a:pPr marL="0" indent="0" algn="ctr">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EC2 t3.medium (horaire)</a:t>
            </a:r>
            <a:endParaRPr lang="en-US" sz="1800" dirty="0"/>
          </a:p>
        </p:txBody>
      </p:sp>
      <p:sp>
        <p:nvSpPr>
          <p:cNvPr id="9" name="Text 6"/>
          <p:cNvSpPr/>
          <p:nvPr/>
        </p:nvSpPr>
        <p:spPr>
          <a:xfrm>
            <a:off x="4710112" y="2878574"/>
            <a:ext cx="3789283" cy="294680"/>
          </a:xfrm>
          <a:prstGeom prst="rect">
            <a:avLst/>
          </a:prstGeom>
          <a:noFill/>
          <a:ln/>
        </p:spPr>
        <p:txBody>
          <a:bodyPr wrap="none" lIns="0" tIns="0" rIns="0" bIns="0" rtlCol="0" anchor="t"/>
          <a:lstStyle/>
          <a:p>
            <a:pPr marL="0" indent="0" algn="ctr">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Coût par nœud worker</a:t>
            </a:r>
            <a:endParaRPr lang="en-US" sz="1450" dirty="0"/>
          </a:p>
        </p:txBody>
      </p:sp>
      <p:sp>
        <p:nvSpPr>
          <p:cNvPr id="10" name="Text 7"/>
          <p:cNvSpPr/>
          <p:nvPr/>
        </p:nvSpPr>
        <p:spPr>
          <a:xfrm>
            <a:off x="2677358" y="3817858"/>
            <a:ext cx="3789283" cy="607814"/>
          </a:xfrm>
          <a:prstGeom prst="rect">
            <a:avLst/>
          </a:prstGeom>
          <a:noFill/>
          <a:ln/>
        </p:spPr>
        <p:txBody>
          <a:bodyPr wrap="none" lIns="0" tIns="0" rIns="0" bIns="0" rtlCol="0" anchor="t"/>
          <a:lstStyle/>
          <a:p>
            <a:pPr marL="0" indent="0" algn="ctr">
              <a:lnSpc>
                <a:spcPts val="4750"/>
              </a:lnSpc>
              <a:buNone/>
            </a:pPr>
            <a:r>
              <a:rPr lang="en-US" sz="4750" dirty="0">
                <a:solidFill>
                  <a:srgbClr val="504C49"/>
                </a:solidFill>
                <a:latin typeface="Platypi Medium" pitchFamily="34" charset="0"/>
                <a:ea typeface="Platypi Medium" pitchFamily="34" charset="-122"/>
                <a:cs typeface="Platypi Medium" pitchFamily="34" charset="-120"/>
              </a:rPr>
              <a:t>$0</a:t>
            </a:r>
            <a:endParaRPr lang="en-US" sz="4750" dirty="0"/>
          </a:p>
        </p:txBody>
      </p:sp>
      <p:sp>
        <p:nvSpPr>
          <p:cNvPr id="11" name="Text 8"/>
          <p:cNvSpPr/>
          <p:nvPr/>
        </p:nvSpPr>
        <p:spPr>
          <a:xfrm>
            <a:off x="3420785" y="4655820"/>
            <a:ext cx="2302431" cy="287774"/>
          </a:xfrm>
          <a:prstGeom prst="rect">
            <a:avLst/>
          </a:prstGeom>
          <a:noFill/>
          <a:ln/>
        </p:spPr>
        <p:txBody>
          <a:bodyPr wrap="none" lIns="0" tIns="0" rIns="0" bIns="0" rtlCol="0" anchor="t"/>
          <a:lstStyle/>
          <a:p>
            <a:pPr marL="0" indent="0" algn="ctr">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AKS Control Plane</a:t>
            </a:r>
            <a:endParaRPr lang="en-US" sz="1800" dirty="0"/>
          </a:p>
        </p:txBody>
      </p:sp>
      <p:sp>
        <p:nvSpPr>
          <p:cNvPr id="12" name="Text 9"/>
          <p:cNvSpPr/>
          <p:nvPr/>
        </p:nvSpPr>
        <p:spPr>
          <a:xfrm>
            <a:off x="2677358" y="5054084"/>
            <a:ext cx="3789283" cy="294680"/>
          </a:xfrm>
          <a:prstGeom prst="rect">
            <a:avLst/>
          </a:prstGeom>
          <a:noFill/>
          <a:ln/>
        </p:spPr>
        <p:txBody>
          <a:bodyPr wrap="none" lIns="0" tIns="0" rIns="0" bIns="0" rtlCol="0" anchor="t"/>
          <a:lstStyle/>
          <a:p>
            <a:pPr marL="0" indent="0" algn="ctr">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Azure offre le control plane gratuitement</a:t>
            </a:r>
            <a:endParaRPr lang="en-US" sz="1450" dirty="0"/>
          </a:p>
        </p:txBody>
      </p:sp>
      <p:sp>
        <p:nvSpPr>
          <p:cNvPr id="13" name="Text 10"/>
          <p:cNvSpPr/>
          <p:nvPr/>
        </p:nvSpPr>
        <p:spPr>
          <a:xfrm>
            <a:off x="644604" y="5555933"/>
            <a:ext cx="7854791" cy="884039"/>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Les coûts d'exploitation de Kubernetes varient considérablement selon le fournisseur cloud et la configuration choisie. AWS EKS facture le control plane à $73 par mois, auxquels s'ajoutent les coûts des instances EC2 pour les nœuds workers.</a:t>
            </a:r>
            <a:endParaRPr lang="en-US" sz="1450" dirty="0"/>
          </a:p>
        </p:txBody>
      </p:sp>
      <p:sp>
        <p:nvSpPr>
          <p:cNvPr id="14" name="Text 11"/>
          <p:cNvSpPr/>
          <p:nvPr/>
        </p:nvSpPr>
        <p:spPr>
          <a:xfrm>
            <a:off x="644604" y="6647140"/>
            <a:ext cx="7854791" cy="884039"/>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Azure AKS propose le control plane gratuitement, tandis que Google GKE offre Autopilot sans frais mais facture la version standard. Pour les environnements de développement, Minikube reste une option gratuite en local.</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912</Words>
  <Application>Microsoft Office PowerPoint</Application>
  <PresentationFormat>Custom</PresentationFormat>
  <Paragraphs>108</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Platypi Medium</vt:lpstr>
      <vt:lpstr>Source Serif Pro Bold</vt:lpstr>
      <vt:lpstr>Source Serif Pro</vt:lpstr>
      <vt:lpstr>Calibri</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ENG.TEDOM</cp:lastModifiedBy>
  <cp:revision>4</cp:revision>
  <dcterms:created xsi:type="dcterms:W3CDTF">2025-05-17T10:29:21Z</dcterms:created>
  <dcterms:modified xsi:type="dcterms:W3CDTF">2025-05-17T10:47:44Z</dcterms:modified>
</cp:coreProperties>
</file>